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ink/ink1.xml" ContentType="application/inkml+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handoutMasterIdLst>
    <p:handoutMasterId r:id="rId34"/>
  </p:handoutMasterIdLst>
  <p:sldIdLst>
    <p:sldId id="256" r:id="rId5"/>
    <p:sldId id="722" r:id="rId6"/>
    <p:sldId id="718" r:id="rId7"/>
    <p:sldId id="751" r:id="rId8"/>
    <p:sldId id="724" r:id="rId9"/>
    <p:sldId id="719" r:id="rId10"/>
    <p:sldId id="726" r:id="rId11"/>
    <p:sldId id="727" r:id="rId12"/>
    <p:sldId id="728" r:id="rId13"/>
    <p:sldId id="729" r:id="rId14"/>
    <p:sldId id="730" r:id="rId15"/>
    <p:sldId id="731" r:id="rId16"/>
    <p:sldId id="732" r:id="rId17"/>
    <p:sldId id="733" r:id="rId18"/>
    <p:sldId id="734" r:id="rId19"/>
    <p:sldId id="735" r:id="rId20"/>
    <p:sldId id="737" r:id="rId21"/>
    <p:sldId id="742" r:id="rId22"/>
    <p:sldId id="743" r:id="rId23"/>
    <p:sldId id="744" r:id="rId24"/>
    <p:sldId id="740" r:id="rId25"/>
    <p:sldId id="741" r:id="rId26"/>
    <p:sldId id="745" r:id="rId27"/>
    <p:sldId id="746" r:id="rId28"/>
    <p:sldId id="748" r:id="rId29"/>
    <p:sldId id="749" r:id="rId30"/>
    <p:sldId id="750" r:id="rId31"/>
    <p:sldId id="717" r:id="rId32"/>
  </p:sldIdLst>
  <p:sldSz cx="12192000" cy="6858000"/>
  <p:notesSz cx="6669088"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360" autoAdjust="0"/>
    <p:restoredTop sz="94660"/>
  </p:normalViewPr>
  <p:slideViewPr>
    <p:cSldViewPr snapToGrid="0">
      <p:cViewPr varScale="1">
        <p:scale>
          <a:sx n="81" d="100"/>
          <a:sy n="81" d="100"/>
        </p:scale>
        <p:origin x="461" y="62"/>
      </p:cViewPr>
      <p:guideLst>
        <p:guide orient="horz" pos="2160"/>
        <p:guide pos="3840"/>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sz="quarter" idx="1"/>
          </p:nvPr>
        </p:nvSpPr>
        <p:spPr>
          <a:xfrm>
            <a:off x="3777607" y="0"/>
            <a:ext cx="2889938" cy="498056"/>
          </a:xfrm>
          <a:prstGeom prst="rect">
            <a:avLst/>
          </a:prstGeom>
        </p:spPr>
        <p:txBody>
          <a:bodyPr vert="horz" lIns="91440" tIns="45720" rIns="91440" bIns="45720" rtlCol="0"/>
          <a:lstStyle>
            <a:lvl1pPr algn="r">
              <a:defRPr sz="1200"/>
            </a:lvl1pPr>
          </a:lstStyle>
          <a:p>
            <a:fld id="{098FAD68-265A-4537-8260-88F6F85F7E62}" type="datetimeFigureOut">
              <a:rPr lang="en-US" smtClean="0"/>
              <a:t>9/29/2021</a:t>
            </a:fld>
            <a:endParaRPr lang="en-US"/>
          </a:p>
        </p:txBody>
      </p:sp>
      <p:sp>
        <p:nvSpPr>
          <p:cNvPr id="4" name="Fußzeilenplatzhalter 3"/>
          <p:cNvSpPr>
            <a:spLocks noGrp="1"/>
          </p:cNvSpPr>
          <p:nvPr>
            <p:ph type="ftr" sz="quarter" idx="2"/>
          </p:nvPr>
        </p:nvSpPr>
        <p:spPr>
          <a:xfrm>
            <a:off x="0" y="9428584"/>
            <a:ext cx="2889938" cy="498055"/>
          </a:xfrm>
          <a:prstGeom prst="rect">
            <a:avLst/>
          </a:prstGeom>
        </p:spPr>
        <p:txBody>
          <a:bodyPr vert="horz" lIns="91440" tIns="45720" rIns="91440" bIns="45720" rtlCol="0" anchor="b"/>
          <a:lstStyle>
            <a:lvl1pPr algn="l">
              <a:defRPr sz="1200"/>
            </a:lvl1pPr>
          </a:lstStyle>
          <a:p>
            <a:endParaRPr lang="en-US"/>
          </a:p>
        </p:txBody>
      </p:sp>
      <p:sp>
        <p:nvSpPr>
          <p:cNvPr id="5" name="Foliennummernplatzhalter 4"/>
          <p:cNvSpPr>
            <a:spLocks noGrp="1"/>
          </p:cNvSpPr>
          <p:nvPr>
            <p:ph type="sldNum" sz="quarter" idx="3"/>
          </p:nvPr>
        </p:nvSpPr>
        <p:spPr>
          <a:xfrm>
            <a:off x="3777607" y="9428584"/>
            <a:ext cx="2889938" cy="498055"/>
          </a:xfrm>
          <a:prstGeom prst="rect">
            <a:avLst/>
          </a:prstGeom>
        </p:spPr>
        <p:txBody>
          <a:bodyPr vert="horz" lIns="91440" tIns="45720" rIns="91440" bIns="45720" rtlCol="0" anchor="b"/>
          <a:lstStyle>
            <a:lvl1pPr algn="r">
              <a:defRPr sz="1200"/>
            </a:lvl1pPr>
          </a:lstStyle>
          <a:p>
            <a:fld id="{F3171207-E3A5-438C-AB4B-DFBC30D4687A}" type="slidenum">
              <a:rPr lang="en-US" smtClean="0"/>
              <a:t>‹Nr.›</a:t>
            </a:fld>
            <a:endParaRPr lang="en-US"/>
          </a:p>
        </p:txBody>
      </p:sp>
    </p:spTree>
    <p:extLst>
      <p:ext uri="{BB962C8B-B14F-4D97-AF65-F5344CB8AC3E}">
        <p14:creationId xmlns:p14="http://schemas.microsoft.com/office/powerpoint/2010/main" val="15952918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20-05-14T20:48:21.864"/>
    </inkml:context>
    <inkml:brush xml:id="br0">
      <inkml:brushProperty name="width" value="0.05292" units="cm"/>
      <inkml:brushProperty name="height" value="0.05292" units="cm"/>
      <inkml:brushProperty name="color" value="#C00000"/>
    </inkml:brush>
  </inkml:definitions>
  <inkml:trace contextRef="#ctx0" brushRef="#br0">5900 8545 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de-AT"/>
          </a:p>
        </p:txBody>
      </p:sp>
      <p:sp>
        <p:nvSpPr>
          <p:cNvPr id="3" name="Datumsplatzhalt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1746C3EA-258F-4AF0-BF78-9664C329E9D3}" type="datetimeFigureOut">
              <a:rPr lang="de-AT" smtClean="0"/>
              <a:t>29.09.2021</a:t>
            </a:fld>
            <a:endParaRPr lang="de-AT"/>
          </a:p>
        </p:txBody>
      </p:sp>
      <p:sp>
        <p:nvSpPr>
          <p:cNvPr id="4" name="Folienbildplatzhalt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de-AT"/>
          </a:p>
        </p:txBody>
      </p:sp>
      <p:sp>
        <p:nvSpPr>
          <p:cNvPr id="5" name="Notizenplatzhalt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AT"/>
          </a:p>
        </p:txBody>
      </p:sp>
      <p:sp>
        <p:nvSpPr>
          <p:cNvPr id="6" name="Fußzeilenplatzhalt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de-AT"/>
          </a:p>
        </p:txBody>
      </p:sp>
      <p:sp>
        <p:nvSpPr>
          <p:cNvPr id="7" name="Foliennummernplatzhalt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4AC96E49-7F90-4188-AA32-020D24701CEE}" type="slidenum">
              <a:rPr lang="de-AT" smtClean="0"/>
              <a:t>‹Nr.›</a:t>
            </a:fld>
            <a:endParaRPr lang="de-AT"/>
          </a:p>
        </p:txBody>
      </p:sp>
    </p:spTree>
    <p:extLst>
      <p:ext uri="{BB962C8B-B14F-4D97-AF65-F5344CB8AC3E}">
        <p14:creationId xmlns:p14="http://schemas.microsoft.com/office/powerpoint/2010/main" val="4141831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Otto Ludwig </a:t>
            </a:r>
            <a:r>
              <a:rPr lang="de-DE" dirty="0" err="1"/>
              <a:t>Binswanger</a:t>
            </a:r>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2</a:t>
            </a:fld>
            <a:endParaRPr lang="de-AT"/>
          </a:p>
        </p:txBody>
      </p:sp>
    </p:spTree>
    <p:extLst>
      <p:ext uri="{BB962C8B-B14F-4D97-AF65-F5344CB8AC3E}">
        <p14:creationId xmlns:p14="http://schemas.microsoft.com/office/powerpoint/2010/main" val="245474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Basal </a:t>
            </a:r>
            <a:r>
              <a:rPr lang="de-DE" dirty="0" err="1"/>
              <a:t>ganglia</a:t>
            </a:r>
            <a:r>
              <a:rPr lang="de-DE" dirty="0"/>
              <a:t>,</a:t>
            </a:r>
            <a:r>
              <a:rPr lang="de-DE" baseline="0" dirty="0"/>
              <a:t> </a:t>
            </a:r>
            <a:r>
              <a:rPr lang="de-DE" baseline="0" dirty="0" err="1"/>
              <a:t>thalamus</a:t>
            </a:r>
            <a:r>
              <a:rPr lang="de-DE" baseline="0" dirty="0"/>
              <a:t>…</a:t>
            </a:r>
            <a:r>
              <a:rPr lang="de-DE" dirty="0" err="1"/>
              <a:t>evolve</a:t>
            </a:r>
            <a:endParaRPr lang="de-AT" dirty="0"/>
          </a:p>
          <a:p>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3</a:t>
            </a:fld>
            <a:endParaRPr lang="de-AT"/>
          </a:p>
        </p:txBody>
      </p:sp>
    </p:spTree>
    <p:extLst>
      <p:ext uri="{BB962C8B-B14F-4D97-AF65-F5344CB8AC3E}">
        <p14:creationId xmlns:p14="http://schemas.microsoft.com/office/powerpoint/2010/main" val="8515130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Basal </a:t>
            </a:r>
            <a:r>
              <a:rPr lang="de-DE" dirty="0" err="1"/>
              <a:t>ganglia</a:t>
            </a:r>
            <a:r>
              <a:rPr lang="de-DE" dirty="0"/>
              <a:t>,</a:t>
            </a:r>
            <a:r>
              <a:rPr lang="de-DE" baseline="0" dirty="0"/>
              <a:t> </a:t>
            </a:r>
            <a:r>
              <a:rPr lang="de-DE" baseline="0" dirty="0" err="1"/>
              <a:t>thalamus</a:t>
            </a:r>
            <a:r>
              <a:rPr lang="de-DE" baseline="0" dirty="0"/>
              <a:t>…</a:t>
            </a:r>
            <a:r>
              <a:rPr lang="de-DE" dirty="0" err="1"/>
              <a:t>evolve</a:t>
            </a:r>
            <a:endParaRPr lang="de-AT" dirty="0"/>
          </a:p>
          <a:p>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4</a:t>
            </a:fld>
            <a:endParaRPr lang="de-AT"/>
          </a:p>
        </p:txBody>
      </p:sp>
    </p:spTree>
    <p:extLst>
      <p:ext uri="{BB962C8B-B14F-4D97-AF65-F5344CB8AC3E}">
        <p14:creationId xmlns:p14="http://schemas.microsoft.com/office/powerpoint/2010/main" val="18114384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Most </a:t>
            </a:r>
            <a:r>
              <a:rPr lang="de-DE" dirty="0" err="1"/>
              <a:t>widely</a:t>
            </a:r>
            <a:r>
              <a:rPr lang="de-DE" dirty="0"/>
              <a:t> </a:t>
            </a:r>
            <a:r>
              <a:rPr lang="de-DE" dirty="0" err="1"/>
              <a:t>applicable</a:t>
            </a:r>
            <a:r>
              <a:rPr lang="de-DE" dirty="0"/>
              <a:t> </a:t>
            </a:r>
            <a:r>
              <a:rPr lang="de-DE" dirty="0" err="1"/>
              <a:t>scale</a:t>
            </a:r>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5</a:t>
            </a:fld>
            <a:endParaRPr lang="de-AT"/>
          </a:p>
        </p:txBody>
      </p:sp>
    </p:spTree>
    <p:extLst>
      <p:ext uri="{BB962C8B-B14F-4D97-AF65-F5344CB8AC3E}">
        <p14:creationId xmlns:p14="http://schemas.microsoft.com/office/powerpoint/2010/main" val="32885922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Obesity</a:t>
            </a:r>
            <a:endParaRPr lang="de-AT" dirty="0"/>
          </a:p>
        </p:txBody>
      </p:sp>
      <p:sp>
        <p:nvSpPr>
          <p:cNvPr id="4" name="Foliennummernplatzhalter 3"/>
          <p:cNvSpPr>
            <a:spLocks noGrp="1"/>
          </p:cNvSpPr>
          <p:nvPr>
            <p:ph type="sldNum" sz="quarter" idx="5"/>
          </p:nvPr>
        </p:nvSpPr>
        <p:spPr/>
        <p:txBody>
          <a:bodyPr/>
          <a:lstStyle/>
          <a:p>
            <a:fld id="{4AC96E49-7F90-4188-AA32-020D24701CEE}" type="slidenum">
              <a:rPr lang="de-AT" smtClean="0"/>
              <a:t>6</a:t>
            </a:fld>
            <a:endParaRPr lang="de-AT"/>
          </a:p>
        </p:txBody>
      </p:sp>
    </p:spTree>
    <p:extLst>
      <p:ext uri="{BB962C8B-B14F-4D97-AF65-F5344CB8AC3E}">
        <p14:creationId xmlns:p14="http://schemas.microsoft.com/office/powerpoint/2010/main" val="108917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PI is only an indirect sign of vessel narrowing in downstream vascular beds and the effect might be too small to be detected sufficiently on TCD</a:t>
            </a:r>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26</a:t>
            </a:fld>
            <a:endParaRPr lang="de-AT"/>
          </a:p>
        </p:txBody>
      </p:sp>
    </p:spTree>
    <p:extLst>
      <p:ext uri="{BB962C8B-B14F-4D97-AF65-F5344CB8AC3E}">
        <p14:creationId xmlns:p14="http://schemas.microsoft.com/office/powerpoint/2010/main" val="39276164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200" kern="1200" dirty="0">
                <a:solidFill>
                  <a:schemeClr val="tx1"/>
                </a:solidFill>
                <a:effectLst/>
                <a:latin typeface="+mn-lt"/>
                <a:ea typeface="+mn-ea"/>
                <a:cs typeface="+mn-cs"/>
              </a:rPr>
              <a:t>Volunteers might not fully reflect the standard elderly population, as they might be more health-conscious and probably present a lower rate and better control of vascular risk factors. </a:t>
            </a:r>
            <a:endParaRPr lang="de-AT" dirty="0"/>
          </a:p>
        </p:txBody>
      </p:sp>
      <p:sp>
        <p:nvSpPr>
          <p:cNvPr id="4" name="Foliennummernplatzhalter 3"/>
          <p:cNvSpPr>
            <a:spLocks noGrp="1"/>
          </p:cNvSpPr>
          <p:nvPr>
            <p:ph type="sldNum" sz="quarter" idx="10"/>
          </p:nvPr>
        </p:nvSpPr>
        <p:spPr/>
        <p:txBody>
          <a:bodyPr/>
          <a:lstStyle/>
          <a:p>
            <a:fld id="{4AC96E49-7F90-4188-AA32-020D24701CEE}" type="slidenum">
              <a:rPr lang="de-AT" smtClean="0"/>
              <a:t>27</a:t>
            </a:fld>
            <a:endParaRPr lang="de-AT"/>
          </a:p>
        </p:txBody>
      </p:sp>
    </p:spTree>
    <p:extLst>
      <p:ext uri="{BB962C8B-B14F-4D97-AF65-F5344CB8AC3E}">
        <p14:creationId xmlns:p14="http://schemas.microsoft.com/office/powerpoint/2010/main" val="6739621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4">
    <p:spTree>
      <p:nvGrpSpPr>
        <p:cNvPr id="1" name=""/>
        <p:cNvGrpSpPr/>
        <p:nvPr/>
      </p:nvGrpSpPr>
      <p:grpSpPr>
        <a:xfrm>
          <a:off x="0" y="0"/>
          <a:ext cx="0" cy="0"/>
          <a:chOff x="0" y="0"/>
          <a:chExt cx="0" cy="0"/>
        </a:xfrm>
      </p:grpSpPr>
      <p:sp>
        <p:nvSpPr>
          <p:cNvPr id="2" name="Title 1"/>
          <p:cNvSpPr>
            <a:spLocks noGrp="1"/>
          </p:cNvSpPr>
          <p:nvPr>
            <p:ph type="ctrTitle"/>
          </p:nvPr>
        </p:nvSpPr>
        <p:spPr>
          <a:xfrm>
            <a:off x="677334" y="2224216"/>
            <a:ext cx="6297612" cy="1945344"/>
          </a:xfrm>
        </p:spPr>
        <p:txBody>
          <a:bodyPr anchor="b">
            <a:noAutofit/>
          </a:bodyPr>
          <a:lstStyle>
            <a:lvl1pPr algn="l">
              <a:defRPr sz="4200" cap="all" baseline="0">
                <a:solidFill>
                  <a:srgbClr val="007934"/>
                </a:solidFill>
              </a:defRPr>
            </a:lvl1pPr>
          </a:lstStyle>
          <a:p>
            <a:r>
              <a:rPr lang="de-DE" dirty="0"/>
              <a:t>Titelmasterformat durch Klicken bearbeiten</a:t>
            </a:r>
            <a:endParaRPr lang="en-US" dirty="0"/>
          </a:p>
        </p:txBody>
      </p:sp>
      <p:sp>
        <p:nvSpPr>
          <p:cNvPr id="3" name="Subtitle 2"/>
          <p:cNvSpPr>
            <a:spLocks noGrp="1"/>
          </p:cNvSpPr>
          <p:nvPr>
            <p:ph type="subTitle" idx="1"/>
          </p:nvPr>
        </p:nvSpPr>
        <p:spPr>
          <a:xfrm>
            <a:off x="677334" y="4169557"/>
            <a:ext cx="6221730" cy="1096899"/>
          </a:xfrm>
        </p:spPr>
        <p:txBody>
          <a:bodyPr anchor="t">
            <a:normAutofit/>
          </a:bodyPr>
          <a:lstStyle>
            <a:lvl1pPr marL="0" indent="0" algn="l">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endParaRPr lang="en-US" dirty="0"/>
          </a:p>
        </p:txBody>
      </p:sp>
      <p:sp>
        <p:nvSpPr>
          <p:cNvPr id="4" name="Date Placeholder 3"/>
          <p:cNvSpPr>
            <a:spLocks noGrp="1"/>
          </p:cNvSpPr>
          <p:nvPr>
            <p:ph type="dt" sz="half" idx="10"/>
          </p:nvPr>
        </p:nvSpPr>
        <p:spPr>
          <a:xfrm>
            <a:off x="677334" y="6421440"/>
            <a:ext cx="911939" cy="365125"/>
          </a:xfrm>
        </p:spPr>
        <p:txBody>
          <a:bodyPr/>
          <a:lstStyle>
            <a:lvl1pPr algn="l">
              <a:defRPr/>
            </a:lvl1pPr>
          </a:lstStyle>
          <a:p>
            <a:fld id="{B61BEF0D-F0BB-DE4B-95CE-6DB70DBA9567}" type="datetimeFigureOut">
              <a:rPr lang="en-US" smtClean="0"/>
              <a:pPr/>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640748" y="6428906"/>
            <a:ext cx="683339" cy="365125"/>
          </a:xfrm>
        </p:spPr>
        <p:txBody>
          <a:bodyPr/>
          <a:lstStyle/>
          <a:p>
            <a:fld id="{D57F1E4F-1CFF-5643-939E-217C01CDF565}" type="slidenum">
              <a:rPr lang="en-US" dirty="0"/>
              <a:pPr/>
              <a:t>‹Nr.›</a:t>
            </a:fld>
            <a:endParaRPr lang="en-US" dirty="0"/>
          </a:p>
        </p:txBody>
      </p:sp>
      <p:pic>
        <p:nvPicPr>
          <p:cNvPr id="13" name="Grafik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7334" y="517429"/>
            <a:ext cx="6189656" cy="1379951"/>
          </a:xfrm>
          <a:prstGeom prst="rect">
            <a:avLst/>
          </a:prstGeom>
        </p:spPr>
      </p:pic>
      <p:pic>
        <p:nvPicPr>
          <p:cNvPr id="7" name="Grafik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15374" y="0"/>
            <a:ext cx="3691866" cy="6858000"/>
          </a:xfrm>
          <a:prstGeom prst="rect">
            <a:avLst/>
          </a:prstGeom>
        </p:spPr>
      </p:pic>
    </p:spTree>
    <p:extLst>
      <p:ext uri="{BB962C8B-B14F-4D97-AF65-F5344CB8AC3E}">
        <p14:creationId xmlns:p14="http://schemas.microsoft.com/office/powerpoint/2010/main" val="860652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1">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dirty="0"/>
              <a:t>Titelmasterformat durch Klicken bearbeiten</a:t>
            </a:r>
            <a:endParaRPr lang="en-US" dirty="0"/>
          </a:p>
        </p:txBody>
      </p:sp>
      <p:sp>
        <p:nvSpPr>
          <p:cNvPr id="3" name="Content Placehold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spTree>
    <p:extLst>
      <p:ext uri="{BB962C8B-B14F-4D97-AF65-F5344CB8AC3E}">
        <p14:creationId xmlns:p14="http://schemas.microsoft.com/office/powerpoint/2010/main" val="38170951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und Inhalt-2">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de-DE" dirty="0"/>
              <a:t>Titelmasterformat durch Klicken bearbeiten</a:t>
            </a:r>
            <a:endParaRPr lang="en-US" dirty="0"/>
          </a:p>
        </p:txBody>
      </p:sp>
      <p:sp>
        <p:nvSpPr>
          <p:cNvPr id="3" name="Content Placeholder 2"/>
          <p:cNvSpPr>
            <a:spLocks noGrp="1"/>
          </p:cNvSpPr>
          <p:nvPr>
            <p:ph idx="1"/>
          </p:nvPr>
        </p:nvSpPr>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‹Nr.›</a:t>
            </a:fld>
            <a:endParaRPr lang="en-US" dirty="0"/>
          </a:p>
        </p:txBody>
      </p:sp>
      <p:pic>
        <p:nvPicPr>
          <p:cNvPr id="9" name="Grafik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728663" y="609600"/>
            <a:ext cx="1115213" cy="911929"/>
          </a:xfrm>
          <a:prstGeom prst="rect">
            <a:avLst/>
          </a:prstGeom>
        </p:spPr>
      </p:pic>
    </p:spTree>
    <p:extLst>
      <p:ext uri="{BB962C8B-B14F-4D97-AF65-F5344CB8AC3E}">
        <p14:creationId xmlns:p14="http://schemas.microsoft.com/office/powerpoint/2010/main" val="8190882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‹Nr.›</a:t>
            </a:fld>
            <a:endParaRPr lang="en-US" dirty="0"/>
          </a:p>
        </p:txBody>
      </p:sp>
    </p:spTree>
    <p:extLst>
      <p:ext uri="{BB962C8B-B14F-4D97-AF65-F5344CB8AC3E}">
        <p14:creationId xmlns:p14="http://schemas.microsoft.com/office/powerpoint/2010/main" val="4282086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Kontakt-1">
    <p:spTree>
      <p:nvGrpSpPr>
        <p:cNvPr id="1" name=""/>
        <p:cNvGrpSpPr/>
        <p:nvPr/>
      </p:nvGrpSpPr>
      <p:grpSpPr>
        <a:xfrm>
          <a:off x="0" y="0"/>
          <a:ext cx="0" cy="0"/>
          <a:chOff x="0" y="0"/>
          <a:chExt cx="0" cy="0"/>
        </a:xfrm>
      </p:grpSpPr>
      <p:sp>
        <p:nvSpPr>
          <p:cNvPr id="8" name="Text Placeholder 3"/>
          <p:cNvSpPr>
            <a:spLocks noGrp="1"/>
          </p:cNvSpPr>
          <p:nvPr>
            <p:ph type="body" sz="half" idx="2"/>
          </p:nvPr>
        </p:nvSpPr>
        <p:spPr>
          <a:xfrm>
            <a:off x="774153" y="2669492"/>
            <a:ext cx="3854528" cy="2584449"/>
          </a:xfrm>
        </p:spPr>
        <p:txBody>
          <a:bodyPr>
            <a:normAutofit/>
          </a:bodyPr>
          <a:lstStyle>
            <a:lvl1pPr marL="0" indent="0">
              <a:buNone/>
              <a:defRPr sz="2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de-DE" dirty="0"/>
              <a:t>Formatvorlagen des Textmasters bearbeiten</a:t>
            </a:r>
          </a:p>
        </p:txBody>
      </p:sp>
      <p:sp>
        <p:nvSpPr>
          <p:cNvPr id="2" name="Title 1"/>
          <p:cNvSpPr>
            <a:spLocks noGrp="1"/>
          </p:cNvSpPr>
          <p:nvPr>
            <p:ph type="title" hasCustomPrompt="1"/>
          </p:nvPr>
        </p:nvSpPr>
        <p:spPr>
          <a:xfrm>
            <a:off x="774153" y="1384150"/>
            <a:ext cx="4475578" cy="1122381"/>
          </a:xfrm>
        </p:spPr>
        <p:txBody>
          <a:bodyPr anchor="ctr">
            <a:normAutofit/>
          </a:bodyPr>
          <a:lstStyle>
            <a:lvl1pPr algn="l">
              <a:defRPr sz="4400" b="0" cap="none"/>
            </a:lvl1pPr>
          </a:lstStyle>
          <a:p>
            <a:r>
              <a:rPr lang="de-DE" dirty="0"/>
              <a:t>KONTAKT</a:t>
            </a:r>
            <a:endParaRPr lang="en-US" dirty="0"/>
          </a:p>
        </p:txBody>
      </p:sp>
      <p:pic>
        <p:nvPicPr>
          <p:cNvPr id="6" name="Grafik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15374" y="0"/>
            <a:ext cx="3691866" cy="6858000"/>
          </a:xfrm>
          <a:prstGeom prst="rect">
            <a:avLst/>
          </a:prstGeom>
        </p:spPr>
      </p:pic>
      <p:pic>
        <p:nvPicPr>
          <p:cNvPr id="5" name="Grafik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4153" y="501189"/>
            <a:ext cx="3229500" cy="720000"/>
          </a:xfrm>
          <a:prstGeom prst="rect">
            <a:avLst/>
          </a:prstGeom>
        </p:spPr>
      </p:pic>
    </p:spTree>
    <p:extLst>
      <p:ext uri="{BB962C8B-B14F-4D97-AF65-F5344CB8AC3E}">
        <p14:creationId xmlns:p14="http://schemas.microsoft.com/office/powerpoint/2010/main" val="3917829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8981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7334" y="609600"/>
            <a:ext cx="8596668" cy="911929"/>
          </a:xfrm>
          <a:prstGeom prst="rect">
            <a:avLst/>
          </a:prstGeom>
        </p:spPr>
        <p:txBody>
          <a:bodyPr vert="horz" lIns="91440" tIns="45720" rIns="91440" bIns="45720" rtlCol="0" anchor="t">
            <a:normAutofit/>
          </a:bodyPr>
          <a:lstStyle/>
          <a:p>
            <a:r>
              <a:rPr lang="de-DE" dirty="0"/>
              <a:t>Titelmasterformat durch Klicken bearbeiten</a:t>
            </a:r>
            <a:endParaRPr lang="en-US" dirty="0"/>
          </a:p>
        </p:txBody>
      </p:sp>
      <p:sp>
        <p:nvSpPr>
          <p:cNvPr id="3" name="Text Placeholder 2"/>
          <p:cNvSpPr>
            <a:spLocks noGrp="1"/>
          </p:cNvSpPr>
          <p:nvPr>
            <p:ph type="body" idx="1"/>
          </p:nvPr>
        </p:nvSpPr>
        <p:spPr>
          <a:xfrm>
            <a:off x="677334" y="1738184"/>
            <a:ext cx="8596668" cy="4245513"/>
          </a:xfrm>
          <a:prstGeom prst="rect">
            <a:avLst/>
          </a:prstGeom>
        </p:spPr>
        <p:txBody>
          <a:bodyPr vert="horz" lIns="91440" tIns="45720" rIns="91440" bIns="45720" rtlCol="0">
            <a:normAutofit/>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latin typeface="+mn-lt"/>
              </a:defRPr>
            </a:lvl1pPr>
          </a:lstStyle>
          <a:p>
            <a:fld id="{B61BEF0D-F0BB-DE4B-95CE-6DB70DBA9567}" type="datetimeFigureOut">
              <a:rPr lang="en-US" smtClean="0"/>
              <a:pPr/>
              <a:t>9/29/2021</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latin typeface="+mn-lt"/>
                <a:cs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rgbClr val="007934"/>
                </a:solidFill>
                <a:latin typeface="+mn-lt"/>
                <a:cs typeface="Calibri" panose="020F0502020204030204" pitchFamily="34" charset="0"/>
              </a:defRPr>
            </a:lvl1pPr>
          </a:lstStyle>
          <a:p>
            <a:fld id="{D57F1E4F-1CFF-5643-939E-217C01CDF565}" type="slidenum">
              <a:rPr lang="en-US" smtClean="0"/>
              <a:pPr/>
              <a:t>‹Nr.›</a:t>
            </a:fld>
            <a:endParaRPr lang="en-US" dirty="0"/>
          </a:p>
        </p:txBody>
      </p:sp>
      <p:pic>
        <p:nvPicPr>
          <p:cNvPr id="8" name="Grafik 7"/>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728663" y="609600"/>
            <a:ext cx="1115213" cy="911929"/>
          </a:xfrm>
          <a:prstGeom prst="rect">
            <a:avLst/>
          </a:prstGeom>
        </p:spPr>
      </p:pic>
      <p:pic>
        <p:nvPicPr>
          <p:cNvPr id="9" name="Grafik 8"/>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699981" y="0"/>
            <a:ext cx="1492019" cy="6858000"/>
          </a:xfrm>
          <a:prstGeom prst="rect">
            <a:avLst/>
          </a:prstGeom>
        </p:spPr>
      </p:pic>
    </p:spTree>
    <p:extLst>
      <p:ext uri="{BB962C8B-B14F-4D97-AF65-F5344CB8AC3E}">
        <p14:creationId xmlns:p14="http://schemas.microsoft.com/office/powerpoint/2010/main" val="542432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8" r:id="rId6"/>
  </p:sldLayoutIdLst>
  <p:txStyles>
    <p:titleStyle>
      <a:lvl1pPr algn="l" defTabSz="457200" rtl="0" eaLnBrk="1" latinLnBrk="0" hangingPunct="1">
        <a:spcBef>
          <a:spcPct val="0"/>
        </a:spcBef>
        <a:buNone/>
        <a:defRPr sz="3600" kern="1200">
          <a:solidFill>
            <a:srgbClr val="007934"/>
          </a:solidFill>
          <a:latin typeface="+mj-lt"/>
          <a:ea typeface="+mj-ea"/>
          <a:cs typeface="Calibri" panose="020F050202020403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lnSpc>
          <a:spcPct val="100000"/>
        </a:lnSpc>
        <a:spcBef>
          <a:spcPts val="1000"/>
        </a:spcBef>
        <a:spcAft>
          <a:spcPts val="0"/>
        </a:spcAft>
        <a:buClr>
          <a:srgbClr val="34B233"/>
        </a:buClr>
        <a:buSzPct val="80000"/>
        <a:buFont typeface="Wingdings 3" charset="2"/>
        <a:buChar char=""/>
        <a:defRPr sz="2800" kern="1200">
          <a:solidFill>
            <a:schemeClr val="tx1">
              <a:lumMod val="75000"/>
              <a:lumOff val="25000"/>
            </a:schemeClr>
          </a:solidFill>
          <a:latin typeface="+mn-lt"/>
          <a:ea typeface="+mn-ea"/>
          <a:cs typeface="Calibri" panose="020F0502020204030204" pitchFamily="34" charset="0"/>
        </a:defRPr>
      </a:lvl1pPr>
      <a:lvl2pPr marL="742950" indent="-285750" algn="l" defTabSz="457200" rtl="0" eaLnBrk="1" latinLnBrk="0" hangingPunct="1">
        <a:lnSpc>
          <a:spcPct val="100000"/>
        </a:lnSpc>
        <a:spcBef>
          <a:spcPts val="1000"/>
        </a:spcBef>
        <a:spcAft>
          <a:spcPts val="0"/>
        </a:spcAft>
        <a:buClr>
          <a:srgbClr val="34B233"/>
        </a:buClr>
        <a:buSzPct val="80000"/>
        <a:buFont typeface="Wingdings 3" charset="2"/>
        <a:buChar char=""/>
        <a:defRPr sz="2400" kern="1200">
          <a:solidFill>
            <a:schemeClr val="tx1">
              <a:lumMod val="75000"/>
              <a:lumOff val="25000"/>
            </a:schemeClr>
          </a:solidFill>
          <a:latin typeface="+mn-lt"/>
          <a:ea typeface="+mn-ea"/>
          <a:cs typeface="Calibri" panose="020F0502020204030204" pitchFamily="34" charset="0"/>
        </a:defRPr>
      </a:lvl2pPr>
      <a:lvl3pPr marL="11430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2000" kern="1200">
          <a:solidFill>
            <a:schemeClr val="tx1">
              <a:lumMod val="75000"/>
              <a:lumOff val="25000"/>
            </a:schemeClr>
          </a:solidFill>
          <a:latin typeface="+mn-lt"/>
          <a:ea typeface="+mn-ea"/>
          <a:cs typeface="Calibri" panose="020F0502020204030204" pitchFamily="34" charset="0"/>
        </a:defRPr>
      </a:lvl3pPr>
      <a:lvl4pPr marL="16002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1600" kern="1200">
          <a:solidFill>
            <a:schemeClr val="tx1">
              <a:lumMod val="75000"/>
              <a:lumOff val="25000"/>
            </a:schemeClr>
          </a:solidFill>
          <a:latin typeface="+mn-lt"/>
          <a:ea typeface="+mn-ea"/>
          <a:cs typeface="Calibri" panose="020F0502020204030204" pitchFamily="34" charset="0"/>
        </a:defRPr>
      </a:lvl4pPr>
      <a:lvl5pPr marL="2057400" indent="-228600" algn="l" defTabSz="457200" rtl="0" eaLnBrk="1" latinLnBrk="0" hangingPunct="1">
        <a:lnSpc>
          <a:spcPct val="100000"/>
        </a:lnSpc>
        <a:spcBef>
          <a:spcPts val="1000"/>
        </a:spcBef>
        <a:spcAft>
          <a:spcPts val="0"/>
        </a:spcAft>
        <a:buClr>
          <a:srgbClr val="34B233"/>
        </a:buClr>
        <a:buSzPct val="80000"/>
        <a:buFont typeface="Wingdings 3" charset="2"/>
        <a:buChar char=""/>
        <a:defRPr sz="1600" kern="1200">
          <a:solidFill>
            <a:schemeClr val="tx1">
              <a:lumMod val="75000"/>
              <a:lumOff val="25000"/>
            </a:schemeClr>
          </a:solidFill>
          <a:latin typeface="+mn-lt"/>
          <a:ea typeface="+mn-ea"/>
          <a:cs typeface="Calibri" panose="020F0502020204030204" pitchFamily="34" charset="0"/>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9.emf"/><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5.png"/><Relationship Id="rId4"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26.png"/><Relationship Id="rId4"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8.pn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8.png"/><Relationship Id="rId5" Type="http://schemas.openxmlformats.org/officeDocument/2006/relationships/image" Target="../media/image29.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6.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6.png"/><Relationship Id="rId4" Type="http://schemas.openxmlformats.org/officeDocument/2006/relationships/image" Target="../media/image32.t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eg"/><Relationship Id="rId5" Type="http://schemas.openxmlformats.org/officeDocument/2006/relationships/hyperlink" Target="https://www.google.at/imgres?imgurl=https://upload.wikimedia.org/wikipedia/commons/d/df/Otto_Binswanger.jpg&amp;imgrefurl=https://en.wikipedia.org/wiki/Otto_Binswanger&amp;docid=7F0s2gcnHkbY5M&amp;tbnid=Sn9M60ZNbdgsAM:&amp;vet=10ahUKEwiV9YSamozkAhUIzaQKHRZaDF8QMwhEKAAwAA..i&amp;w=452&amp;h=832&amp;bih=747&amp;biw=1536&amp;q=otto%20binswanger&amp;ved=0ahUKEwiV9YSamozkAhUIzaQKHRZaDF8QMwhEKAAwAA&amp;iact=mrc&amp;uact=8" TargetMode="External"/><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6.png"/><Relationship Id="rId4" Type="http://schemas.openxmlformats.org/officeDocument/2006/relationships/image" Target="../media/image32.ti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6.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6.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6.xml"/><Relationship Id="rId7" Type="http://schemas.openxmlformats.org/officeDocument/2006/relationships/image" Target="../media/image38.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6.png"/><Relationship Id="rId4" Type="http://schemas.openxmlformats.org/officeDocument/2006/relationships/image" Target="../media/image35.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7" Type="http://schemas.openxmlformats.org/officeDocument/2006/relationships/image" Target="../media/image6.png"/><Relationship Id="rId2" Type="http://schemas.microsoft.com/office/2007/relationships/media" Target="../media/media25.m4a"/><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26.m4a"/><Relationship Id="rId7" Type="http://schemas.openxmlformats.org/officeDocument/2006/relationships/image" Target="../media/image44.jpg"/><Relationship Id="rId2" Type="http://schemas.microsoft.com/office/2007/relationships/media" Target="../media/media26.m4a"/><Relationship Id="rId1" Type="http://schemas.openxmlformats.org/officeDocument/2006/relationships/tags" Target="../tags/tag8.xml"/><Relationship Id="rId6" Type="http://schemas.openxmlformats.org/officeDocument/2006/relationships/image" Target="../media/image43.png"/><Relationship Id="rId5" Type="http://schemas.openxmlformats.org/officeDocument/2006/relationships/notesSlide" Target="../notesSlides/notesSlide6.xml"/><Relationship Id="rId4"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audio" Target="../media/media3.m4a"/><Relationship Id="rId7" Type="http://schemas.openxmlformats.org/officeDocument/2006/relationships/image" Target="../media/image9.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8.png"/><Relationship Id="rId5" Type="http://schemas.openxmlformats.org/officeDocument/2006/relationships/notesSlide" Target="../notesSlides/notesSlide2.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10.emf"/></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media4.m4a"/><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10.jpg"/><Relationship Id="rId5" Type="http://schemas.openxmlformats.org/officeDocument/2006/relationships/notesSlide" Target="../notesSlides/notesSlide3.xml"/><Relationship Id="rId4"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6.xml"/><Relationship Id="rId7" Type="http://schemas.openxmlformats.org/officeDocument/2006/relationships/image" Target="../media/image13.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6.m4a"/><Relationship Id="rId7" Type="http://schemas.openxmlformats.org/officeDocument/2006/relationships/image" Target="../media/image15.jpeg"/><Relationship Id="rId2" Type="http://schemas.microsoft.com/office/2007/relationships/media" Target="../media/media6.m4a"/><Relationship Id="rId1" Type="http://schemas.openxmlformats.org/officeDocument/2006/relationships/tags" Target="../tags/tag3.xml"/><Relationship Id="rId6" Type="http://schemas.openxmlformats.org/officeDocument/2006/relationships/image" Target="../media/image14.jpg"/><Relationship Id="rId5" Type="http://schemas.openxmlformats.org/officeDocument/2006/relationships/notesSlide" Target="../notesSlides/notesSlide5.xml"/><Relationship Id="rId10" Type="http://schemas.openxmlformats.org/officeDocument/2006/relationships/image" Target="../media/image6.png"/><Relationship Id="rId4" Type="http://schemas.openxmlformats.org/officeDocument/2006/relationships/slideLayout" Target="../slideLayouts/slideLayout6.xml"/><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18.emf"/><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9.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2.png"/><Relationship Id="rId5" Type="http://schemas.openxmlformats.org/officeDocument/2006/relationships/image" Target="../media/image21.emf"/><Relationship Id="rId4"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02002" y="1904641"/>
            <a:ext cx="8674217" cy="3253339"/>
          </a:xfrm>
        </p:spPr>
        <p:txBody>
          <a:bodyPr/>
          <a:lstStyle/>
          <a:p>
            <a:pPr lvl="0" algn="ctr" defTabSz="914400" fontAlgn="base">
              <a:spcBef>
                <a:spcPct val="50000"/>
              </a:spcBef>
              <a:spcAft>
                <a:spcPct val="0"/>
              </a:spcAft>
            </a:pP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Intracranial </a:t>
            </a:r>
            <a:r>
              <a:rPr lang="en-US" sz="2600" b="1" cap="none" dirty="0" err="1">
                <a:solidFill>
                  <a:prstClr val="black"/>
                </a:solidFill>
                <a:latin typeface="Times New Roman" panose="02020603050405020304" pitchFamily="18" charset="0"/>
                <a:ea typeface="MS PGothic" pitchFamily="34" charset="-128"/>
                <a:cs typeface="Times New Roman" panose="02020603050405020304" pitchFamily="18" charset="0"/>
              </a:rPr>
              <a:t>pulsatility</a:t>
            </a: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 </a:t>
            </a:r>
            <a:b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br>
            <a:r>
              <a:rPr lang="en-US" sz="2600" cap="none" dirty="0">
                <a:solidFill>
                  <a:prstClr val="black"/>
                </a:solidFill>
                <a:latin typeface="Times New Roman" panose="02020603050405020304" pitchFamily="18" charset="0"/>
                <a:ea typeface="MS PGothic" pitchFamily="34" charset="-128"/>
                <a:cs typeface="Times New Roman" panose="02020603050405020304" pitchFamily="18" charset="0"/>
              </a:rPr>
              <a:t>and</a:t>
            </a: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 </a:t>
            </a:r>
            <a:b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b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cerebral white matter </a:t>
            </a:r>
            <a:r>
              <a:rPr lang="en-US" sz="2600" b="1" cap="none" dirty="0" err="1">
                <a:solidFill>
                  <a:prstClr val="black"/>
                </a:solidFill>
                <a:latin typeface="Times New Roman" panose="02020603050405020304" pitchFamily="18" charset="0"/>
                <a:ea typeface="MS PGothic" pitchFamily="34" charset="-128"/>
                <a:cs typeface="Times New Roman" panose="02020603050405020304" pitchFamily="18" charset="0"/>
              </a:rPr>
              <a:t>hyperintensity</a:t>
            </a: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 burden </a:t>
            </a:r>
            <a:b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br>
            <a:r>
              <a:rPr lang="en-US" sz="2600" cap="none" dirty="0">
                <a:solidFill>
                  <a:prstClr val="black"/>
                </a:solidFill>
                <a:latin typeface="Times New Roman" panose="02020603050405020304" pitchFamily="18" charset="0"/>
                <a:ea typeface="MS PGothic" pitchFamily="34" charset="-128"/>
                <a:cs typeface="Times New Roman" panose="02020603050405020304" pitchFamily="18" charset="0"/>
              </a:rPr>
              <a:t>in a</a:t>
            </a: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 </a:t>
            </a:r>
            <a:b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br>
            <a:r>
              <a:rPr lang="en-US" sz="2600" b="1" cap="none" dirty="0">
                <a:solidFill>
                  <a:prstClr val="black"/>
                </a:solidFill>
                <a:latin typeface="Times New Roman" panose="02020603050405020304" pitchFamily="18" charset="0"/>
                <a:ea typeface="MS PGothic" pitchFamily="34" charset="-128"/>
                <a:cs typeface="Times New Roman" panose="02020603050405020304" pitchFamily="18" charset="0"/>
              </a:rPr>
              <a:t>community-dwelling elderly population</a:t>
            </a:r>
            <a:br>
              <a:rPr lang="en-US" sz="2300" b="1" cap="none" dirty="0">
                <a:solidFill>
                  <a:prstClr val="black"/>
                </a:solidFill>
                <a:latin typeface="Times New Roman" panose="02020603050405020304" pitchFamily="18" charset="0"/>
                <a:ea typeface="MS PGothic" pitchFamily="34" charset="-128"/>
                <a:cs typeface="Times New Roman" panose="02020603050405020304" pitchFamily="18" charset="0"/>
              </a:rPr>
            </a:br>
            <a:endParaRPr lang="en-US" sz="2300" dirty="0"/>
          </a:p>
        </p:txBody>
      </p:sp>
      <p:sp>
        <p:nvSpPr>
          <p:cNvPr id="8" name="Rechteck 7">
            <a:extLst>
              <a:ext uri="{FF2B5EF4-FFF2-40B4-BE49-F238E27FC236}">
                <a16:creationId xmlns:a16="http://schemas.microsoft.com/office/drawing/2014/main" id="{C2D9FD92-7605-4AF0-B3CC-D52F41BAB9CE}"/>
              </a:ext>
            </a:extLst>
          </p:cNvPr>
          <p:cNvSpPr/>
          <p:nvPr/>
        </p:nvSpPr>
        <p:spPr>
          <a:xfrm>
            <a:off x="692736" y="5873115"/>
            <a:ext cx="8424863" cy="984885"/>
          </a:xfrm>
          <a:prstGeom prst="rect">
            <a:avLst/>
          </a:prstGeom>
        </p:spPr>
        <p:txBody>
          <a:bodyPr wrap="square">
            <a:spAutoFit/>
          </a:bodyPr>
          <a:lstStyle/>
          <a:p>
            <a:pPr algn="ctr"/>
            <a:r>
              <a:rPr lang="en-US" sz="1400" b="1" u="none" dirty="0">
                <a:latin typeface="Times New Roman" panose="02020603050405020304" pitchFamily="18" charset="0"/>
                <a:cs typeface="Times New Roman" panose="02020603050405020304" pitchFamily="18" charset="0"/>
              </a:rPr>
              <a:t>Markus Kneihsl</a:t>
            </a:r>
          </a:p>
          <a:p>
            <a:pPr algn="ctr"/>
            <a:endParaRPr lang="de-AT" sz="1600" dirty="0">
              <a:latin typeface="Times New Roman" panose="02020603050405020304" pitchFamily="18" charset="0"/>
              <a:cs typeface="Times New Roman" panose="02020603050405020304" pitchFamily="18" charset="0"/>
            </a:endParaRPr>
          </a:p>
          <a:p>
            <a:pPr algn="ctr"/>
            <a:r>
              <a:rPr lang="en-US" sz="1400" u="none" dirty="0">
                <a:latin typeface="Times New Roman" panose="02020603050405020304" pitchFamily="18" charset="0"/>
                <a:cs typeface="Times New Roman" panose="02020603050405020304" pitchFamily="18" charset="0"/>
              </a:rPr>
              <a:t>Department of Neurology; Medical University of Graz; Austria</a:t>
            </a:r>
          </a:p>
          <a:p>
            <a:pPr algn="ctr"/>
            <a:r>
              <a:rPr lang="de-DE" sz="1400" u="none" dirty="0" err="1">
                <a:latin typeface="Times New Roman" panose="02020603050405020304" pitchFamily="18" charset="0"/>
                <a:cs typeface="Times New Roman" panose="02020603050405020304" pitchFamily="18" charset="0"/>
              </a:rPr>
              <a:t>e-mail</a:t>
            </a:r>
            <a:r>
              <a:rPr lang="de-DE" sz="1400" u="none" dirty="0">
                <a:latin typeface="Times New Roman" panose="02020603050405020304" pitchFamily="18" charset="0"/>
                <a:cs typeface="Times New Roman" panose="02020603050405020304" pitchFamily="18" charset="0"/>
              </a:rPr>
              <a:t>: markus.kneihsl@medunigraz.at</a:t>
            </a:r>
            <a:endParaRPr lang="de-AT" sz="1400" u="none" dirty="0">
              <a:latin typeface="Times New Roman" panose="02020603050405020304" pitchFamily="18"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96982807-45B3-4716-8E75-31D4FC17BC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82906813"/>
      </p:ext>
    </p:extLst>
  </p:cSld>
  <p:clrMapOvr>
    <a:masterClrMapping/>
  </p:clrMapOvr>
  <mc:AlternateContent xmlns:mc="http://schemas.openxmlformats.org/markup-compatibility/2006">
    <mc:Choice xmlns:p14="http://schemas.microsoft.com/office/powerpoint/2010/main" Requires="p14">
      <p:transition spd="slow" p14:dur="2000" advTm="11085"/>
    </mc:Choice>
    <mc:Fallback>
      <p:transition spd="slow" advTm="11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9B9B20EF-1E7C-4578-B006-BD1E51A5D17D}"/>
              </a:ext>
            </a:extLst>
          </p:cNvPr>
          <p:cNvPicPr/>
          <p:nvPr/>
        </p:nvPicPr>
        <p:blipFill rotWithShape="1">
          <a:blip r:embed="rId4"/>
          <a:srcRect l="24655" t="16952" r="24408" b="22601"/>
          <a:stretch/>
        </p:blipFill>
        <p:spPr>
          <a:xfrm>
            <a:off x="5710136" y="2050879"/>
            <a:ext cx="4439111" cy="2756242"/>
          </a:xfrm>
          <a:prstGeom prst="rect">
            <a:avLst/>
          </a:prstGeom>
        </p:spPr>
      </p:pic>
      <p:sp>
        <p:nvSpPr>
          <p:cNvPr id="3" name="TextShape 2">
            <a:extLst>
              <a:ext uri="{FF2B5EF4-FFF2-40B4-BE49-F238E27FC236}">
                <a16:creationId xmlns:a16="http://schemas.microsoft.com/office/drawing/2014/main" id="{FA44AA23-84CF-445B-AA65-E46DC49042C5}"/>
              </a:ext>
            </a:extLst>
          </p:cNvPr>
          <p:cNvSpPr txBox="1"/>
          <p:nvPr/>
        </p:nvSpPr>
        <p:spPr>
          <a:xfrm>
            <a:off x="856634" y="188640"/>
            <a:ext cx="4678404"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TCD </a:t>
            </a:r>
            <a:r>
              <a:rPr lang="de-DE" sz="2800" b="1" spc="-1" dirty="0" err="1">
                <a:solidFill>
                  <a:srgbClr val="000000"/>
                </a:solidFill>
                <a:latin typeface="Garamond"/>
                <a:ea typeface="ＭＳ Ｐゴシック"/>
              </a:rPr>
              <a:t>pulsatility</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index</a:t>
            </a:r>
            <a:r>
              <a:rPr lang="de-DE" sz="2800" b="1" spc="-1" dirty="0">
                <a:solidFill>
                  <a:srgbClr val="000000"/>
                </a:solidFill>
                <a:latin typeface="Garamond"/>
                <a:ea typeface="ＭＳ Ｐゴシック"/>
              </a:rPr>
              <a:t> - MCA</a:t>
            </a:r>
          </a:p>
        </p:txBody>
      </p:sp>
      <p:pic>
        <p:nvPicPr>
          <p:cNvPr id="5" name="Grafik 4">
            <a:extLst>
              <a:ext uri="{FF2B5EF4-FFF2-40B4-BE49-F238E27FC236}">
                <a16:creationId xmlns:a16="http://schemas.microsoft.com/office/drawing/2014/main" id="{F481C1BC-D2A1-4D2B-8643-327D402C8F1E}"/>
              </a:ext>
            </a:extLst>
          </p:cNvPr>
          <p:cNvPicPr>
            <a:picLocks noChangeAspect="1"/>
          </p:cNvPicPr>
          <p:nvPr/>
        </p:nvPicPr>
        <p:blipFill rotWithShape="1">
          <a:blip r:embed="rId5"/>
          <a:srcRect l="33032" t="59810" r="33377" b="34326"/>
          <a:stretch/>
        </p:blipFill>
        <p:spPr>
          <a:xfrm>
            <a:off x="2126986" y="5434445"/>
            <a:ext cx="7166300" cy="703708"/>
          </a:xfrm>
          <a:prstGeom prst="rect">
            <a:avLst/>
          </a:prstGeom>
        </p:spPr>
      </p:pic>
      <p:pic>
        <p:nvPicPr>
          <p:cNvPr id="7" name="Grafik 6">
            <a:extLst>
              <a:ext uri="{FF2B5EF4-FFF2-40B4-BE49-F238E27FC236}">
                <a16:creationId xmlns:a16="http://schemas.microsoft.com/office/drawing/2014/main" id="{AF08B8BB-0027-4F70-AB7D-4FCDF4189DCE}"/>
              </a:ext>
            </a:extLst>
          </p:cNvPr>
          <p:cNvPicPr>
            <a:picLocks noChangeAspect="1"/>
          </p:cNvPicPr>
          <p:nvPr/>
        </p:nvPicPr>
        <p:blipFill>
          <a:blip r:embed="rId6"/>
          <a:stretch>
            <a:fillRect/>
          </a:stretch>
        </p:blipFill>
        <p:spPr>
          <a:xfrm>
            <a:off x="475422" y="2223189"/>
            <a:ext cx="4800002" cy="2583932"/>
          </a:xfrm>
          <a:prstGeom prst="rect">
            <a:avLst/>
          </a:prstGeom>
        </p:spPr>
      </p:pic>
      <p:pic>
        <p:nvPicPr>
          <p:cNvPr id="4" name="Audio 3">
            <a:hlinkClick r:id="" action="ppaction://media"/>
            <a:extLst>
              <a:ext uri="{FF2B5EF4-FFF2-40B4-BE49-F238E27FC236}">
                <a16:creationId xmlns:a16="http://schemas.microsoft.com/office/drawing/2014/main" id="{22D432CC-B6E3-4787-8A00-EEB2DAFB69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91677531"/>
      </p:ext>
    </p:extLst>
  </p:cSld>
  <p:clrMapOvr>
    <a:masterClrMapping/>
  </p:clrMapOvr>
  <mc:AlternateContent xmlns:mc="http://schemas.openxmlformats.org/markup-compatibility/2006">
    <mc:Choice xmlns:p14="http://schemas.microsoft.com/office/powerpoint/2010/main" Requires="p14">
      <p:transition spd="slow" p14:dur="2000" advTm="16171"/>
    </mc:Choice>
    <mc:Fallback>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32D8BE7-10FD-44DE-996A-C45B503C7533}"/>
              </a:ext>
            </a:extLst>
          </p:cNvPr>
          <p:cNvSpPr txBox="1"/>
          <p:nvPr/>
        </p:nvSpPr>
        <p:spPr>
          <a:xfrm>
            <a:off x="444444" y="6500881"/>
            <a:ext cx="8208912" cy="276999"/>
          </a:xfrm>
          <a:prstGeom prst="rect">
            <a:avLst/>
          </a:prstGeom>
          <a:noFill/>
        </p:spPr>
        <p:txBody>
          <a:bodyPr wrap="square" rtlCol="0">
            <a:spAutoFit/>
          </a:bodyPr>
          <a:lstStyle/>
          <a:p>
            <a:r>
              <a:rPr lang="de-AT" sz="1200" u="none" dirty="0">
                <a:latin typeface="Arial" panose="020B0604020202020204" pitchFamily="34" charset="0"/>
                <a:cs typeface="Arial" panose="020B0604020202020204" pitchFamily="34" charset="0"/>
              </a:rPr>
              <a:t>Shi et al. Clinical Science (2017)</a:t>
            </a:r>
          </a:p>
        </p:txBody>
      </p:sp>
      <p:pic>
        <p:nvPicPr>
          <p:cNvPr id="4" name="Grafik 3">
            <a:extLst>
              <a:ext uri="{FF2B5EF4-FFF2-40B4-BE49-F238E27FC236}">
                <a16:creationId xmlns:a16="http://schemas.microsoft.com/office/drawing/2014/main" id="{050D9F5D-897B-4CE6-8160-64E0A239D123}"/>
              </a:ext>
            </a:extLst>
          </p:cNvPr>
          <p:cNvPicPr>
            <a:picLocks noChangeAspect="1"/>
          </p:cNvPicPr>
          <p:nvPr/>
        </p:nvPicPr>
        <p:blipFill rotWithShape="1">
          <a:blip r:embed="rId4"/>
          <a:srcRect l="4860" t="36000" r="27163" b="9400"/>
          <a:stretch/>
        </p:blipFill>
        <p:spPr>
          <a:xfrm>
            <a:off x="109383" y="1772816"/>
            <a:ext cx="8925234" cy="4217695"/>
          </a:xfrm>
          <a:prstGeom prst="rect">
            <a:avLst/>
          </a:prstGeom>
        </p:spPr>
      </p:pic>
      <p:sp>
        <p:nvSpPr>
          <p:cNvPr id="5" name="TextShape 2">
            <a:extLst>
              <a:ext uri="{FF2B5EF4-FFF2-40B4-BE49-F238E27FC236}">
                <a16:creationId xmlns:a16="http://schemas.microsoft.com/office/drawing/2014/main" id="{869530FB-81FA-4484-BDD8-9F33120F4AE5}"/>
              </a:ext>
            </a:extLst>
          </p:cNvPr>
          <p:cNvSpPr txBox="1"/>
          <p:nvPr/>
        </p:nvSpPr>
        <p:spPr>
          <a:xfrm>
            <a:off x="856634" y="188640"/>
            <a:ext cx="5670626"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PI (ICA/MCA) and features of SVD</a:t>
            </a:r>
          </a:p>
        </p:txBody>
      </p:sp>
      <p:pic>
        <p:nvPicPr>
          <p:cNvPr id="8" name="Audio 7">
            <a:hlinkClick r:id="" action="ppaction://media"/>
            <a:extLst>
              <a:ext uri="{FF2B5EF4-FFF2-40B4-BE49-F238E27FC236}">
                <a16:creationId xmlns:a16="http://schemas.microsoft.com/office/drawing/2014/main" id="{721E4DF2-E9FE-4E99-8317-F5C94613AB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20420124"/>
      </p:ext>
    </p:extLst>
  </p:cSld>
  <p:clrMapOvr>
    <a:masterClrMapping/>
  </p:clrMapOvr>
  <mc:AlternateContent xmlns:mc="http://schemas.openxmlformats.org/markup-compatibility/2006">
    <mc:Choice xmlns:p14="http://schemas.microsoft.com/office/powerpoint/2010/main" Requires="p14">
      <p:transition spd="slow" p14:dur="2000" advTm="19259"/>
    </mc:Choice>
    <mc:Fallback>
      <p:transition spd="slow" advTm="1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a:extLst>
              <a:ext uri="{FF2B5EF4-FFF2-40B4-BE49-F238E27FC236}">
                <a16:creationId xmlns:a16="http://schemas.microsoft.com/office/drawing/2014/main" id="{432D8BE7-10FD-44DE-996A-C45B503C7533}"/>
              </a:ext>
            </a:extLst>
          </p:cNvPr>
          <p:cNvSpPr txBox="1"/>
          <p:nvPr/>
        </p:nvSpPr>
        <p:spPr>
          <a:xfrm>
            <a:off x="444444" y="6500881"/>
            <a:ext cx="8208912" cy="276999"/>
          </a:xfrm>
          <a:prstGeom prst="rect">
            <a:avLst/>
          </a:prstGeom>
          <a:noFill/>
        </p:spPr>
        <p:txBody>
          <a:bodyPr wrap="square" rtlCol="0">
            <a:spAutoFit/>
          </a:bodyPr>
          <a:lstStyle/>
          <a:p>
            <a:r>
              <a:rPr lang="de-AT" sz="1200" u="none" dirty="0">
                <a:latin typeface="Arial" panose="020B0604020202020204" pitchFamily="34" charset="0"/>
                <a:cs typeface="Arial" panose="020B0604020202020204" pitchFamily="34" charset="0"/>
              </a:rPr>
              <a:t>Shi et al. Clinical Science (2017)</a:t>
            </a:r>
          </a:p>
        </p:txBody>
      </p:sp>
      <p:sp>
        <p:nvSpPr>
          <p:cNvPr id="5" name="TextShape 2">
            <a:extLst>
              <a:ext uri="{FF2B5EF4-FFF2-40B4-BE49-F238E27FC236}">
                <a16:creationId xmlns:a16="http://schemas.microsoft.com/office/drawing/2014/main" id="{869530FB-81FA-4484-BDD8-9F33120F4AE5}"/>
              </a:ext>
            </a:extLst>
          </p:cNvPr>
          <p:cNvSpPr txBox="1"/>
          <p:nvPr/>
        </p:nvSpPr>
        <p:spPr>
          <a:xfrm>
            <a:off x="856634" y="188640"/>
            <a:ext cx="2042209"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Limitations</a:t>
            </a:r>
          </a:p>
        </p:txBody>
      </p:sp>
      <p:sp>
        <p:nvSpPr>
          <p:cNvPr id="6" name="Textfeld 5">
            <a:extLst>
              <a:ext uri="{FF2B5EF4-FFF2-40B4-BE49-F238E27FC236}">
                <a16:creationId xmlns:a16="http://schemas.microsoft.com/office/drawing/2014/main" id="{2718AB4D-A0A2-4A3C-A013-5042F9FFDEA4}"/>
              </a:ext>
            </a:extLst>
          </p:cNvPr>
          <p:cNvSpPr txBox="1"/>
          <p:nvPr/>
        </p:nvSpPr>
        <p:spPr>
          <a:xfrm>
            <a:off x="444444" y="6500881"/>
            <a:ext cx="8208912" cy="276999"/>
          </a:xfrm>
          <a:prstGeom prst="rect">
            <a:avLst/>
          </a:prstGeom>
          <a:noFill/>
        </p:spPr>
        <p:txBody>
          <a:bodyPr wrap="square" rtlCol="0">
            <a:spAutoFit/>
          </a:bodyPr>
          <a:lstStyle/>
          <a:p>
            <a:r>
              <a:rPr lang="de-AT" sz="1200" u="none" dirty="0">
                <a:latin typeface="Arial" panose="020B0604020202020204" pitchFamily="34" charset="0"/>
                <a:cs typeface="Arial" panose="020B0604020202020204" pitchFamily="34" charset="0"/>
              </a:rPr>
              <a:t>Shi et al. Clinical Science (2017)</a:t>
            </a:r>
          </a:p>
        </p:txBody>
      </p:sp>
      <p:pic>
        <p:nvPicPr>
          <p:cNvPr id="7" name="Grafik 6">
            <a:extLst>
              <a:ext uri="{FF2B5EF4-FFF2-40B4-BE49-F238E27FC236}">
                <a16:creationId xmlns:a16="http://schemas.microsoft.com/office/drawing/2014/main" id="{94CCD5EF-B6AB-40B3-9A53-EC7A201A6713}"/>
              </a:ext>
            </a:extLst>
          </p:cNvPr>
          <p:cNvPicPr>
            <a:picLocks noChangeAspect="1"/>
          </p:cNvPicPr>
          <p:nvPr/>
        </p:nvPicPr>
        <p:blipFill rotWithShape="1">
          <a:blip r:embed="rId5"/>
          <a:srcRect l="4860" t="36000" r="27163" b="9400"/>
          <a:stretch/>
        </p:blipFill>
        <p:spPr>
          <a:xfrm>
            <a:off x="710805" y="1820473"/>
            <a:ext cx="8925234" cy="4217695"/>
          </a:xfrm>
          <a:prstGeom prst="rect">
            <a:avLst/>
          </a:prstGeom>
        </p:spPr>
      </p:pic>
      <p:sp>
        <p:nvSpPr>
          <p:cNvPr id="8" name="Ellipse 7">
            <a:extLst>
              <a:ext uri="{FF2B5EF4-FFF2-40B4-BE49-F238E27FC236}">
                <a16:creationId xmlns:a16="http://schemas.microsoft.com/office/drawing/2014/main" id="{D0351819-93E4-40F2-A804-AA2F13B0A8C1}"/>
              </a:ext>
            </a:extLst>
          </p:cNvPr>
          <p:cNvSpPr/>
          <p:nvPr/>
        </p:nvSpPr>
        <p:spPr>
          <a:xfrm rot="5400000">
            <a:off x="2859042" y="2029846"/>
            <a:ext cx="1921115" cy="2232247"/>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sp>
        <p:nvSpPr>
          <p:cNvPr id="10" name="CustomShape 3">
            <a:extLst>
              <a:ext uri="{FF2B5EF4-FFF2-40B4-BE49-F238E27FC236}">
                <a16:creationId xmlns:a16="http://schemas.microsoft.com/office/drawing/2014/main" id="{F509D93F-B1B3-47D6-8A32-95C1A51C5965}"/>
              </a:ext>
            </a:extLst>
          </p:cNvPr>
          <p:cNvSpPr/>
          <p:nvPr/>
        </p:nvSpPr>
        <p:spPr>
          <a:xfrm>
            <a:off x="2659537" y="5966442"/>
            <a:ext cx="3819084"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No</a:t>
            </a:r>
            <a:r>
              <a:rPr lang="de-DE" sz="2400" b="1" spc="-1" dirty="0">
                <a:solidFill>
                  <a:srgbClr val="000000"/>
                </a:solidFill>
                <a:latin typeface="Garamond"/>
                <a:ea typeface="ＭＳ Ｐゴシック"/>
              </a:rPr>
              <a:t> follow-</a:t>
            </a:r>
            <a:r>
              <a:rPr lang="de-DE" sz="2400" b="1" spc="-1" dirty="0" err="1">
                <a:solidFill>
                  <a:srgbClr val="000000"/>
                </a:solidFill>
                <a:latin typeface="Garamond"/>
                <a:ea typeface="ＭＳ Ｐゴシック"/>
              </a:rPr>
              <a:t>ups</a:t>
            </a:r>
            <a:endParaRPr lang="de-DE" sz="2400" b="1" spc="-1" dirty="0">
              <a:latin typeface="Arial"/>
            </a:endParaRPr>
          </a:p>
        </p:txBody>
      </p:sp>
      <p:pic>
        <p:nvPicPr>
          <p:cNvPr id="9" name="Audio 8">
            <a:hlinkClick r:id="" action="ppaction://media"/>
            <a:extLst>
              <a:ext uri="{FF2B5EF4-FFF2-40B4-BE49-F238E27FC236}">
                <a16:creationId xmlns:a16="http://schemas.microsoft.com/office/drawing/2014/main" id="{F3E67A0C-5619-49FA-B5F6-D81FEAE46D3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2411737766"/>
      </p:ext>
    </p:extLst>
  </p:cSld>
  <p:clrMapOvr>
    <a:masterClrMapping/>
  </p:clrMapOvr>
  <mc:AlternateContent xmlns:mc="http://schemas.openxmlformats.org/markup-compatibility/2006">
    <mc:Choice xmlns:p14="http://schemas.microsoft.com/office/powerpoint/2010/main" Requires="p14">
      <p:transition spd="slow" p14:dur="2000" advTm="16008"/>
    </mc:Choice>
    <mc:Fallback>
      <p:transition spd="slow" advTm="16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4">
            <a:extLst>
              <a:ext uri="{FF2B5EF4-FFF2-40B4-BE49-F238E27FC236}">
                <a16:creationId xmlns:a16="http://schemas.microsoft.com/office/drawing/2014/main" id="{6AFA2DAB-7F71-4A81-8AA3-1AC2F7D3B05C}"/>
              </a:ext>
            </a:extLst>
          </p:cNvPr>
          <p:cNvSpPr/>
          <p:nvPr/>
        </p:nvSpPr>
        <p:spPr>
          <a:xfrm>
            <a:off x="752847" y="1746356"/>
            <a:ext cx="8492001" cy="1586492"/>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171450" lvl="1" indent="-171450" algn="l" defTabSz="800100">
              <a:lnSpc>
                <a:spcPct val="90000"/>
              </a:lnSpc>
              <a:spcBef>
                <a:spcPct val="0"/>
              </a:spcBef>
              <a:spcAft>
                <a:spcPct val="15000"/>
              </a:spcAft>
              <a:buChar char="••"/>
            </a:pPr>
            <a:r>
              <a:rPr lang="de-DE" sz="2200" b="1" kern="1200" dirty="0">
                <a:latin typeface="Times New Roman" panose="02020603050405020304" pitchFamily="18" charset="0"/>
                <a:cs typeface="Times New Roman" panose="02020603050405020304" pitchFamily="18" charset="0"/>
              </a:rPr>
              <a:t>Com</a:t>
            </a:r>
            <a:r>
              <a:rPr lang="de-DE" sz="2200" b="1" dirty="0">
                <a:latin typeface="Times New Roman" panose="02020603050405020304" pitchFamily="18" charset="0"/>
                <a:cs typeface="Times New Roman" panose="02020603050405020304" pitchFamily="18" charset="0"/>
              </a:rPr>
              <a:t>munity-</a:t>
            </a:r>
            <a:r>
              <a:rPr lang="de-DE" sz="2200" b="1" dirty="0" err="1">
                <a:latin typeface="Times New Roman" panose="02020603050405020304" pitchFamily="18" charset="0"/>
                <a:cs typeface="Times New Roman" panose="02020603050405020304" pitchFamily="18" charset="0"/>
              </a:rPr>
              <a:t>based</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cohort</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study</a:t>
            </a:r>
            <a:r>
              <a:rPr lang="de-DE" sz="2200" dirty="0">
                <a:latin typeface="Times New Roman" panose="02020603050405020304" pitchFamily="18" charset="0"/>
                <a:cs typeface="Times New Roman" panose="02020603050405020304" pitchFamily="18" charset="0"/>
              </a:rPr>
              <a:t> on </a:t>
            </a:r>
            <a:r>
              <a:rPr lang="de-DE" sz="2200" dirty="0" err="1">
                <a:latin typeface="Times New Roman" panose="02020603050405020304" pitchFamily="18" charset="0"/>
                <a:cs typeface="Times New Roman" panose="02020603050405020304" pitchFamily="18" charset="0"/>
              </a:rPr>
              <a:t>the</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effects</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of</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vascular</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risk</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factors</a:t>
            </a:r>
            <a:r>
              <a:rPr lang="de-DE" sz="2200" dirty="0">
                <a:latin typeface="Times New Roman" panose="02020603050405020304" pitchFamily="18" charset="0"/>
                <a:cs typeface="Times New Roman" panose="02020603050405020304" pitchFamily="18" charset="0"/>
              </a:rPr>
              <a:t> on </a:t>
            </a:r>
            <a:r>
              <a:rPr lang="de-DE" sz="2200" dirty="0" err="1">
                <a:latin typeface="Times New Roman" panose="02020603050405020304" pitchFamily="18" charset="0"/>
                <a:cs typeface="Times New Roman" panose="02020603050405020304" pitchFamily="18" charset="0"/>
              </a:rPr>
              <a:t>brain</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structure</a:t>
            </a:r>
            <a:r>
              <a:rPr lang="de-DE" sz="2200" dirty="0">
                <a:latin typeface="Times New Roman" panose="02020603050405020304" pitchFamily="18" charset="0"/>
                <a:cs typeface="Times New Roman" panose="02020603050405020304" pitchFamily="18" charset="0"/>
              </a:rPr>
              <a:t> and </a:t>
            </a:r>
            <a:r>
              <a:rPr lang="de-DE" sz="2200" dirty="0" err="1">
                <a:latin typeface="Times New Roman" panose="02020603050405020304" pitchFamily="18" charset="0"/>
                <a:cs typeface="Times New Roman" panose="02020603050405020304" pitchFamily="18" charset="0"/>
              </a:rPr>
              <a:t>funtion</a:t>
            </a:r>
            <a:r>
              <a:rPr lang="de-DE" sz="2200" dirty="0">
                <a:latin typeface="Times New Roman" panose="02020603050405020304" pitchFamily="18" charset="0"/>
                <a:cs typeface="Times New Roman" panose="02020603050405020304" pitchFamily="18" charset="0"/>
              </a:rPr>
              <a:t> in </a:t>
            </a:r>
            <a:r>
              <a:rPr lang="de-DE" sz="2200" dirty="0" err="1">
                <a:latin typeface="Times New Roman" panose="02020603050405020304" pitchFamily="18" charset="0"/>
                <a:cs typeface="Times New Roman" panose="02020603050405020304" pitchFamily="18" charset="0"/>
              </a:rPr>
              <a:t>elderly</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participants</a:t>
            </a:r>
            <a:endParaRPr lang="de-DE" sz="2200" dirty="0">
              <a:latin typeface="Times New Roman" panose="02020603050405020304" pitchFamily="18" charset="0"/>
              <a:cs typeface="Times New Roman" panose="02020603050405020304" pitchFamily="18" charset="0"/>
            </a:endParaRPr>
          </a:p>
          <a:p>
            <a:pPr marL="0" lvl="1" indent="0" algn="l" defTabSz="800100">
              <a:lnSpc>
                <a:spcPct val="90000"/>
              </a:lnSpc>
              <a:spcBef>
                <a:spcPct val="0"/>
              </a:spcBef>
              <a:spcAft>
                <a:spcPct val="15000"/>
              </a:spcAft>
            </a:pPr>
            <a:r>
              <a:rPr lang="de-DE" sz="2200" u="none" dirty="0">
                <a:latin typeface="Times New Roman" panose="02020603050405020304" pitchFamily="18" charset="0"/>
                <a:cs typeface="Times New Roman" panose="02020603050405020304" pitchFamily="18" charset="0"/>
              </a:rPr>
              <a:t>   </a:t>
            </a:r>
            <a:r>
              <a:rPr lang="de-DE" sz="2200" dirty="0">
                <a:latin typeface="Times New Roman" panose="02020603050405020304" pitchFamily="18" charset="0"/>
                <a:cs typeface="Times New Roman" panose="02020603050405020304" pitchFamily="18" charset="0"/>
              </a:rPr>
              <a:t>(1991-2004)</a:t>
            </a:r>
          </a:p>
          <a:p>
            <a:pPr marL="171450" lvl="1" indent="-171450" algn="l" defTabSz="800100">
              <a:lnSpc>
                <a:spcPct val="90000"/>
              </a:lnSpc>
              <a:spcBef>
                <a:spcPct val="0"/>
              </a:spcBef>
              <a:spcAft>
                <a:spcPct val="15000"/>
              </a:spcAft>
              <a:buChar char="••"/>
            </a:pPr>
            <a:endParaRPr lang="de-AT" sz="1800" kern="1200" dirty="0">
              <a:latin typeface="Times New Roman" panose="02020603050405020304" pitchFamily="18" charset="0"/>
              <a:cs typeface="Times New Roman" panose="02020603050405020304" pitchFamily="18" charset="0"/>
            </a:endParaRPr>
          </a:p>
        </p:txBody>
      </p:sp>
      <p:sp>
        <p:nvSpPr>
          <p:cNvPr id="3" name="Freihandform 5">
            <a:extLst>
              <a:ext uri="{FF2B5EF4-FFF2-40B4-BE49-F238E27FC236}">
                <a16:creationId xmlns:a16="http://schemas.microsoft.com/office/drawing/2014/main" id="{20B981B7-F8FE-4AD8-A4A2-0183F2CD0577}"/>
              </a:ext>
            </a:extLst>
          </p:cNvPr>
          <p:cNvSpPr/>
          <p:nvPr/>
        </p:nvSpPr>
        <p:spPr>
          <a:xfrm>
            <a:off x="1131024" y="1554477"/>
            <a:ext cx="6826202"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Data </a:t>
            </a:r>
            <a:r>
              <a:rPr lang="de-DE" sz="2200" b="1" dirty="0" err="1">
                <a:latin typeface="Times New Roman" panose="02020603050405020304" pitchFamily="18" charset="0"/>
                <a:cs typeface="Times New Roman" panose="02020603050405020304" pitchFamily="18" charset="0"/>
              </a:rPr>
              <a:t>from</a:t>
            </a:r>
            <a:r>
              <a:rPr lang="de-DE" sz="2200" b="1" dirty="0">
                <a:latin typeface="Times New Roman" panose="02020603050405020304" pitchFamily="18" charset="0"/>
                <a:cs typeface="Times New Roman" panose="02020603050405020304" pitchFamily="18" charset="0"/>
              </a:rPr>
              <a:t> Austrian </a:t>
            </a:r>
            <a:r>
              <a:rPr lang="de-DE" sz="2200" b="1" dirty="0" err="1">
                <a:latin typeface="Times New Roman" panose="02020603050405020304" pitchFamily="18" charset="0"/>
                <a:cs typeface="Times New Roman" panose="02020603050405020304" pitchFamily="18" charset="0"/>
              </a:rPr>
              <a:t>Stroke</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Prevention</a:t>
            </a:r>
            <a:r>
              <a:rPr lang="de-DE" sz="2200" b="1" dirty="0">
                <a:latin typeface="Times New Roman" panose="02020603050405020304" pitchFamily="18" charset="0"/>
                <a:cs typeface="Times New Roman" panose="02020603050405020304" pitchFamily="18" charset="0"/>
              </a:rPr>
              <a:t> Study (ASPS)</a:t>
            </a:r>
            <a:endParaRPr lang="de-AT" sz="2200" b="1" kern="1200" dirty="0">
              <a:latin typeface="Times New Roman" panose="02020603050405020304" pitchFamily="18" charset="0"/>
              <a:cs typeface="Times New Roman" panose="02020603050405020304" pitchFamily="18" charset="0"/>
            </a:endParaRPr>
          </a:p>
        </p:txBody>
      </p:sp>
      <p:sp>
        <p:nvSpPr>
          <p:cNvPr id="4" name="Freihandform 5">
            <a:extLst>
              <a:ext uri="{FF2B5EF4-FFF2-40B4-BE49-F238E27FC236}">
                <a16:creationId xmlns:a16="http://schemas.microsoft.com/office/drawing/2014/main" id="{DF79711F-6092-4792-B2C7-30E98848AB17}"/>
              </a:ext>
            </a:extLst>
          </p:cNvPr>
          <p:cNvSpPr/>
          <p:nvPr/>
        </p:nvSpPr>
        <p:spPr>
          <a:xfrm>
            <a:off x="778459" y="3717031"/>
            <a:ext cx="8492001" cy="2761589"/>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171450" lvl="1" indent="-171450" algn="l" defTabSz="800100">
              <a:lnSpc>
                <a:spcPct val="90000"/>
              </a:lnSpc>
              <a:spcBef>
                <a:spcPct val="0"/>
              </a:spcBef>
              <a:spcAft>
                <a:spcPct val="15000"/>
              </a:spcAft>
              <a:buChar char="••"/>
            </a:pPr>
            <a:r>
              <a:rPr lang="de-AT" sz="2200" b="1" kern="1200" dirty="0" err="1">
                <a:latin typeface="Times New Roman" panose="02020603050405020304" pitchFamily="18" charset="0"/>
                <a:cs typeface="Times New Roman" panose="02020603050405020304" pitchFamily="18" charset="0"/>
              </a:rPr>
              <a:t>Elderly</a:t>
            </a:r>
            <a:r>
              <a:rPr lang="de-AT" sz="2200" b="1" kern="1200" dirty="0">
                <a:latin typeface="Times New Roman" panose="02020603050405020304" pitchFamily="18" charset="0"/>
                <a:cs typeface="Times New Roman" panose="02020603050405020304" pitchFamily="18" charset="0"/>
              </a:rPr>
              <a:t> </a:t>
            </a:r>
            <a:r>
              <a:rPr lang="de-AT" sz="2200" b="1" kern="1200" dirty="0" err="1">
                <a:latin typeface="Times New Roman" panose="02020603050405020304" pitchFamily="18" charset="0"/>
                <a:cs typeface="Times New Roman" panose="02020603050405020304" pitchFamily="18" charset="0"/>
              </a:rPr>
              <a:t>inhabitants</a:t>
            </a:r>
            <a:r>
              <a:rPr lang="de-AT" sz="2200" b="1" kern="1200" dirty="0">
                <a:latin typeface="Times New Roman" panose="02020603050405020304" pitchFamily="18" charset="0"/>
                <a:cs typeface="Times New Roman" panose="02020603050405020304" pitchFamily="18" charset="0"/>
              </a:rPr>
              <a:t> </a:t>
            </a:r>
            <a:r>
              <a:rPr lang="de-AT" sz="2200" b="1" kern="1200" dirty="0" err="1">
                <a:latin typeface="Times New Roman" panose="02020603050405020304" pitchFamily="18" charset="0"/>
                <a:cs typeface="Times New Roman" panose="02020603050405020304" pitchFamily="18" charset="0"/>
              </a:rPr>
              <a:t>of</a:t>
            </a:r>
            <a:r>
              <a:rPr lang="de-AT" sz="2200" b="1" kern="1200" dirty="0">
                <a:latin typeface="Times New Roman" panose="02020603050405020304" pitchFamily="18" charset="0"/>
                <a:cs typeface="Times New Roman" panose="02020603050405020304" pitchFamily="18" charset="0"/>
              </a:rPr>
              <a:t> Graz (Austria) </a:t>
            </a:r>
            <a:r>
              <a:rPr lang="de-AT" sz="2200" kern="1200" dirty="0" err="1">
                <a:latin typeface="Times New Roman" panose="02020603050405020304" pitchFamily="18" charset="0"/>
                <a:cs typeface="Times New Roman" panose="02020603050405020304" pitchFamily="18" charset="0"/>
              </a:rPr>
              <a:t>without</a:t>
            </a:r>
            <a:r>
              <a:rPr lang="de-AT" sz="2200" kern="1200" dirty="0">
                <a:latin typeface="Times New Roman" panose="02020603050405020304" pitchFamily="18" charset="0"/>
                <a:cs typeface="Times New Roman" panose="02020603050405020304" pitchFamily="18" charset="0"/>
              </a:rPr>
              <a:t> a </a:t>
            </a:r>
            <a:r>
              <a:rPr lang="de-AT" sz="2200" kern="1200" dirty="0" err="1">
                <a:latin typeface="Times New Roman" panose="02020603050405020304" pitchFamily="18" charset="0"/>
                <a:cs typeface="Times New Roman" panose="02020603050405020304" pitchFamily="18" charset="0"/>
              </a:rPr>
              <a:t>history</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of</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stroke</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or</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dementia</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participation</a:t>
            </a:r>
            <a:r>
              <a:rPr lang="de-AT" sz="2200" kern="1200" dirty="0">
                <a:latin typeface="Times New Roman" panose="02020603050405020304" pitchFamily="18" charset="0"/>
                <a:cs typeface="Times New Roman" panose="02020603050405020304" pitchFamily="18" charset="0"/>
              </a:rPr>
              <a:t> rate: 32.4%)</a:t>
            </a:r>
          </a:p>
          <a:p>
            <a:pPr marL="171450" lvl="1" indent="-171450" algn="l" defTabSz="800100">
              <a:lnSpc>
                <a:spcPct val="90000"/>
              </a:lnSpc>
              <a:spcBef>
                <a:spcPct val="0"/>
              </a:spcBef>
              <a:spcAft>
                <a:spcPct val="15000"/>
              </a:spcAft>
              <a:buChar char="••"/>
            </a:pPr>
            <a:endParaRPr lang="de-AT" sz="2200" b="1"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r>
              <a:rPr lang="de-AT" sz="2200" b="1" kern="1200" dirty="0">
                <a:latin typeface="Times New Roman" panose="02020603050405020304" pitchFamily="18" charset="0"/>
                <a:cs typeface="Times New Roman" panose="02020603050405020304" pitchFamily="18" charset="0"/>
              </a:rPr>
              <a:t>Baseline and follow-</a:t>
            </a:r>
            <a:r>
              <a:rPr lang="de-AT" sz="2200" b="1" kern="1200" dirty="0" err="1">
                <a:latin typeface="Times New Roman" panose="02020603050405020304" pitchFamily="18" charset="0"/>
                <a:cs typeface="Times New Roman" panose="02020603050405020304" pitchFamily="18" charset="0"/>
              </a:rPr>
              <a:t>up</a:t>
            </a:r>
            <a:r>
              <a:rPr lang="de-AT" sz="2200" b="1" kern="1200" dirty="0">
                <a:latin typeface="Times New Roman" panose="02020603050405020304" pitchFamily="18" charset="0"/>
                <a:cs typeface="Times New Roman" panose="02020603050405020304" pitchFamily="18" charset="0"/>
              </a:rPr>
              <a:t> </a:t>
            </a:r>
            <a:r>
              <a:rPr lang="de-AT" sz="2200" b="1" kern="1200" dirty="0" err="1">
                <a:latin typeface="Times New Roman" panose="02020603050405020304" pitchFamily="18" charset="0"/>
                <a:cs typeface="Times New Roman" panose="02020603050405020304" pitchFamily="18" charset="0"/>
              </a:rPr>
              <a:t>investigations</a:t>
            </a:r>
            <a:r>
              <a:rPr lang="de-AT" sz="2200" b="1"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including</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demography</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vascular</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risk</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factors</a:t>
            </a:r>
            <a:r>
              <a:rPr lang="de-AT" sz="2200" kern="1200" dirty="0">
                <a:latin typeface="Times New Roman" panose="02020603050405020304" pitchFamily="18" charset="0"/>
                <a:cs typeface="Times New Roman" panose="02020603050405020304" pitchFamily="18" charset="0"/>
              </a:rPr>
              <a:t>, </a:t>
            </a:r>
            <a:r>
              <a:rPr lang="de-AT" sz="2200" kern="1200" dirty="0" err="1">
                <a:latin typeface="Times New Roman" panose="02020603050405020304" pitchFamily="18" charset="0"/>
                <a:cs typeface="Times New Roman" panose="02020603050405020304" pitchFamily="18" charset="0"/>
              </a:rPr>
              <a:t>neurosonography</a:t>
            </a:r>
            <a:r>
              <a:rPr lang="de-AT" sz="2200" dirty="0">
                <a:latin typeface="Times New Roman" panose="02020603050405020304" pitchFamily="18" charset="0"/>
                <a:cs typeface="Times New Roman" panose="02020603050405020304" pitchFamily="18" charset="0"/>
              </a:rPr>
              <a:t>, </a:t>
            </a:r>
            <a:r>
              <a:rPr lang="de-AT" sz="2200" dirty="0" err="1">
                <a:latin typeface="Times New Roman" panose="02020603050405020304" pitchFamily="18" charset="0"/>
                <a:cs typeface="Times New Roman" panose="02020603050405020304" pitchFamily="18" charset="0"/>
              </a:rPr>
              <a:t>neuroimaging</a:t>
            </a:r>
            <a:r>
              <a:rPr lang="de-AT" sz="2200" dirty="0">
                <a:latin typeface="Times New Roman" panose="02020603050405020304" pitchFamily="18" charset="0"/>
                <a:cs typeface="Times New Roman" panose="02020603050405020304" pitchFamily="18" charset="0"/>
              </a:rPr>
              <a:t> and </a:t>
            </a:r>
            <a:r>
              <a:rPr lang="de-AT" sz="2200" dirty="0" err="1">
                <a:latin typeface="Times New Roman" panose="02020603050405020304" pitchFamily="18" charset="0"/>
                <a:cs typeface="Times New Roman" panose="02020603050405020304" pitchFamily="18" charset="0"/>
              </a:rPr>
              <a:t>cognitive</a:t>
            </a:r>
            <a:r>
              <a:rPr lang="de-AT" sz="2200" dirty="0">
                <a:latin typeface="Times New Roman" panose="02020603050405020304" pitchFamily="18" charset="0"/>
                <a:cs typeface="Times New Roman" panose="02020603050405020304" pitchFamily="18" charset="0"/>
              </a:rPr>
              <a:t> </a:t>
            </a:r>
            <a:r>
              <a:rPr lang="de-AT" sz="2200" dirty="0" err="1">
                <a:latin typeface="Times New Roman" panose="02020603050405020304" pitchFamily="18" charset="0"/>
                <a:cs typeface="Times New Roman" panose="02020603050405020304" pitchFamily="18" charset="0"/>
              </a:rPr>
              <a:t>testing</a:t>
            </a:r>
            <a:r>
              <a:rPr lang="de-AT" sz="2200" kern="1200" dirty="0">
                <a:latin typeface="Times New Roman" panose="02020603050405020304" pitchFamily="18" charset="0"/>
                <a:cs typeface="Times New Roman" panose="02020603050405020304" pitchFamily="18" charset="0"/>
              </a:rPr>
              <a:t>  </a:t>
            </a:r>
          </a:p>
          <a:p>
            <a:pPr marL="171450" lvl="1" indent="-171450" algn="l" defTabSz="800100">
              <a:lnSpc>
                <a:spcPct val="90000"/>
              </a:lnSpc>
              <a:spcBef>
                <a:spcPct val="0"/>
              </a:spcBef>
              <a:spcAft>
                <a:spcPct val="15000"/>
              </a:spcAft>
              <a:buChar char="••"/>
            </a:pPr>
            <a:endParaRPr lang="de-AT" sz="1800" b="1" kern="1200" dirty="0">
              <a:latin typeface="Times New Roman" panose="02020603050405020304" pitchFamily="18" charset="0"/>
              <a:cs typeface="Times New Roman" panose="02020603050405020304" pitchFamily="18" charset="0"/>
            </a:endParaRPr>
          </a:p>
        </p:txBody>
      </p:sp>
      <p:sp>
        <p:nvSpPr>
          <p:cNvPr id="5" name="Freihandform 6">
            <a:extLst>
              <a:ext uri="{FF2B5EF4-FFF2-40B4-BE49-F238E27FC236}">
                <a16:creationId xmlns:a16="http://schemas.microsoft.com/office/drawing/2014/main" id="{825227F1-3F5C-4FDD-B530-38691E51FFE7}"/>
              </a:ext>
            </a:extLst>
          </p:cNvPr>
          <p:cNvSpPr/>
          <p:nvPr/>
        </p:nvSpPr>
        <p:spPr>
          <a:xfrm>
            <a:off x="1149996" y="3525152"/>
            <a:ext cx="5294498"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ASPS Study design</a:t>
            </a:r>
            <a:endParaRPr lang="de-AT" sz="2200" b="1" kern="1200" dirty="0">
              <a:latin typeface="Times New Roman" panose="02020603050405020304" pitchFamily="18" charset="0"/>
              <a:cs typeface="Times New Roman" panose="02020603050405020304" pitchFamily="18" charset="0"/>
            </a:endParaRPr>
          </a:p>
        </p:txBody>
      </p:sp>
      <p:sp>
        <p:nvSpPr>
          <p:cNvPr id="6" name="TextShape 2">
            <a:extLst>
              <a:ext uri="{FF2B5EF4-FFF2-40B4-BE49-F238E27FC236}">
                <a16:creationId xmlns:a16="http://schemas.microsoft.com/office/drawing/2014/main" id="{17D36400-D011-45B3-8055-B60193A348F1}"/>
              </a:ext>
            </a:extLst>
          </p:cNvPr>
          <p:cNvSpPr txBox="1"/>
          <p:nvPr/>
        </p:nvSpPr>
        <p:spPr>
          <a:xfrm>
            <a:off x="856635" y="188640"/>
            <a:ext cx="1585008"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Methods</a:t>
            </a:r>
          </a:p>
        </p:txBody>
      </p:sp>
      <p:pic>
        <p:nvPicPr>
          <p:cNvPr id="8" name="Audio 7">
            <a:hlinkClick r:id="" action="ppaction://media"/>
            <a:extLst>
              <a:ext uri="{FF2B5EF4-FFF2-40B4-BE49-F238E27FC236}">
                <a16:creationId xmlns:a16="http://schemas.microsoft.com/office/drawing/2014/main" id="{F76F9763-F0A4-418F-BDE9-5C5D1FAF53C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01690116"/>
      </p:ext>
    </p:extLst>
  </p:cSld>
  <p:clrMapOvr>
    <a:masterClrMapping/>
  </p:clrMapOvr>
  <mc:AlternateContent xmlns:mc="http://schemas.openxmlformats.org/markup-compatibility/2006">
    <mc:Choice xmlns:p14="http://schemas.microsoft.com/office/powerpoint/2010/main" Requires="p14">
      <p:transition spd="slow" p14:dur="2000" advTm="29824"/>
    </mc:Choice>
    <mc:Fallback>
      <p:transition spd="slow" advTm="29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D5268DA-A4EC-449F-A53E-730F4166C228}"/>
              </a:ext>
            </a:extLst>
          </p:cNvPr>
          <p:cNvPicPr>
            <a:picLocks noChangeAspect="1"/>
          </p:cNvPicPr>
          <p:nvPr/>
        </p:nvPicPr>
        <p:blipFill rotWithShape="1">
          <a:blip r:embed="rId5"/>
          <a:srcRect l="11330" t="14326" r="12393" b="26525"/>
          <a:stretch/>
        </p:blipFill>
        <p:spPr>
          <a:xfrm>
            <a:off x="856635" y="1799617"/>
            <a:ext cx="9299643" cy="4056434"/>
          </a:xfrm>
          <a:prstGeom prst="rect">
            <a:avLst/>
          </a:prstGeom>
        </p:spPr>
      </p:pic>
      <p:sp>
        <p:nvSpPr>
          <p:cNvPr id="3" name="TextShape 2">
            <a:extLst>
              <a:ext uri="{FF2B5EF4-FFF2-40B4-BE49-F238E27FC236}">
                <a16:creationId xmlns:a16="http://schemas.microsoft.com/office/drawing/2014/main" id="{79BCC8CF-401E-4A30-A240-1F0E45313F4F}"/>
              </a:ext>
            </a:extLst>
          </p:cNvPr>
          <p:cNvSpPr txBox="1"/>
          <p:nvPr/>
        </p:nvSpPr>
        <p:spPr>
          <a:xfrm>
            <a:off x="856635" y="188640"/>
            <a:ext cx="1585008"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Methods</a:t>
            </a:r>
          </a:p>
        </p:txBody>
      </p:sp>
      <p:sp>
        <p:nvSpPr>
          <p:cNvPr id="4" name="Ellipse 3">
            <a:extLst>
              <a:ext uri="{FF2B5EF4-FFF2-40B4-BE49-F238E27FC236}">
                <a16:creationId xmlns:a16="http://schemas.microsoft.com/office/drawing/2014/main" id="{A7FDEEC5-3D45-4031-80FD-BFE39534074B}"/>
              </a:ext>
            </a:extLst>
          </p:cNvPr>
          <p:cNvSpPr/>
          <p:nvPr/>
        </p:nvSpPr>
        <p:spPr>
          <a:xfrm rot="5400000">
            <a:off x="8345442" y="4392613"/>
            <a:ext cx="1921115" cy="2232247"/>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Audio 4">
            <a:hlinkClick r:id="" action="ppaction://media"/>
            <a:extLst>
              <a:ext uri="{FF2B5EF4-FFF2-40B4-BE49-F238E27FC236}">
                <a16:creationId xmlns:a16="http://schemas.microsoft.com/office/drawing/2014/main" id="{F0D36349-6E09-4A41-A0F1-AEFF966D8F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6858225"/>
      </p:ext>
    </p:extLst>
  </p:cSld>
  <p:clrMapOvr>
    <a:masterClrMapping/>
  </p:clrMapOvr>
  <mc:AlternateContent xmlns:mc="http://schemas.openxmlformats.org/markup-compatibility/2006">
    <mc:Choice xmlns:p14="http://schemas.microsoft.com/office/powerpoint/2010/main" Requires="p14">
      <p:transition spd="slow" p14:dur="2000" advTm="18051"/>
    </mc:Choice>
    <mc:Fallback>
      <p:transition spd="slow" advTm="18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pic>
        <p:nvPicPr>
          <p:cNvPr id="6" name="Grafik 5">
            <a:extLst>
              <a:ext uri="{FF2B5EF4-FFF2-40B4-BE49-F238E27FC236}">
                <a16:creationId xmlns:a16="http://schemas.microsoft.com/office/drawing/2014/main" id="{2D9A6F37-DA6E-423F-A9DE-4FB05C4D70FF}"/>
              </a:ext>
            </a:extLst>
          </p:cNvPr>
          <p:cNvPicPr>
            <a:picLocks noChangeAspect="1"/>
          </p:cNvPicPr>
          <p:nvPr/>
        </p:nvPicPr>
        <p:blipFill rotWithShape="1">
          <a:blip r:embed="rId4"/>
          <a:srcRect l="21463" t="28672" r="22048" b="11111"/>
          <a:stretch/>
        </p:blipFill>
        <p:spPr>
          <a:xfrm>
            <a:off x="1387725" y="1599419"/>
            <a:ext cx="8336604" cy="4998809"/>
          </a:xfrm>
          <a:prstGeom prst="rect">
            <a:avLst/>
          </a:prstGeom>
        </p:spPr>
      </p:pic>
      <p:pic>
        <p:nvPicPr>
          <p:cNvPr id="4" name="Grafik 3">
            <a:extLst>
              <a:ext uri="{FF2B5EF4-FFF2-40B4-BE49-F238E27FC236}">
                <a16:creationId xmlns:a16="http://schemas.microsoft.com/office/drawing/2014/main" id="{6D8A1E4C-E674-48ED-AA1C-B44E5B4502D0}"/>
              </a:ext>
            </a:extLst>
          </p:cNvPr>
          <p:cNvPicPr>
            <a:picLocks noChangeAspect="1"/>
          </p:cNvPicPr>
          <p:nvPr/>
        </p:nvPicPr>
        <p:blipFill rotWithShape="1">
          <a:blip r:embed="rId5"/>
          <a:srcRect r="65858" b="44259"/>
          <a:stretch/>
        </p:blipFill>
        <p:spPr>
          <a:xfrm>
            <a:off x="4906674" y="27276"/>
            <a:ext cx="1298706" cy="1520188"/>
          </a:xfrm>
          <a:prstGeom prst="rect">
            <a:avLst/>
          </a:prstGeom>
        </p:spPr>
      </p:pic>
      <p:pic>
        <p:nvPicPr>
          <p:cNvPr id="5" name="Picture 1">
            <a:extLst>
              <a:ext uri="{FF2B5EF4-FFF2-40B4-BE49-F238E27FC236}">
                <a16:creationId xmlns:a16="http://schemas.microsoft.com/office/drawing/2014/main" id="{6574465D-EFE7-4291-9704-9EA00FC5FBF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3935" t="49665" r="4323" b="6580"/>
          <a:stretch/>
        </p:blipFill>
        <p:spPr bwMode="auto">
          <a:xfrm>
            <a:off x="3523957" y="53255"/>
            <a:ext cx="1309949" cy="1494210"/>
          </a:xfrm>
          <a:prstGeom prst="rect">
            <a:avLst/>
          </a:prstGeom>
          <a:noFill/>
          <a:extLst>
            <a:ext uri="{909E8E84-426E-40DD-AFC4-6F175D3DCCD1}">
              <a14:hiddenFill xmlns:a14="http://schemas.microsoft.com/office/drawing/2010/main">
                <a:solidFill>
                  <a:srgbClr val="FFFFFF"/>
                </a:solidFill>
              </a14:hiddenFill>
            </a:ext>
          </a:extLst>
        </p:spPr>
      </p:pic>
      <p:pic>
        <p:nvPicPr>
          <p:cNvPr id="2" name="Audio 1">
            <a:hlinkClick r:id="" action="ppaction://media"/>
            <a:extLst>
              <a:ext uri="{FF2B5EF4-FFF2-40B4-BE49-F238E27FC236}">
                <a16:creationId xmlns:a16="http://schemas.microsoft.com/office/drawing/2014/main" id="{34C0147A-4B16-46D4-8655-6F08518D118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736507768"/>
      </p:ext>
    </p:extLst>
  </p:cSld>
  <p:clrMapOvr>
    <a:masterClrMapping/>
  </p:clrMapOvr>
  <mc:AlternateContent xmlns:mc="http://schemas.openxmlformats.org/markup-compatibility/2006">
    <mc:Choice xmlns:p14="http://schemas.microsoft.com/office/powerpoint/2010/main" Requires="p14">
      <p:transition spd="slow" p14:dur="2000" advTm="19723"/>
    </mc:Choice>
    <mc:Fallback>
      <p:transition spd="slow" advTm="19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pic>
        <p:nvPicPr>
          <p:cNvPr id="5" name="Grafik 4">
            <a:extLst>
              <a:ext uri="{FF2B5EF4-FFF2-40B4-BE49-F238E27FC236}">
                <a16:creationId xmlns:a16="http://schemas.microsoft.com/office/drawing/2014/main" id="{DC2E0A2C-AE1A-4B32-A87F-B47246410859}"/>
              </a:ext>
            </a:extLst>
          </p:cNvPr>
          <p:cNvPicPr>
            <a:picLocks noChangeAspect="1"/>
          </p:cNvPicPr>
          <p:nvPr/>
        </p:nvPicPr>
        <p:blipFill rotWithShape="1">
          <a:blip r:embed="rId4"/>
          <a:srcRect l="21463" t="28694" r="22048" b="57826"/>
          <a:stretch/>
        </p:blipFill>
        <p:spPr>
          <a:xfrm>
            <a:off x="1410514" y="1545996"/>
            <a:ext cx="8297690" cy="1119002"/>
          </a:xfrm>
          <a:prstGeom prst="rect">
            <a:avLst/>
          </a:prstGeom>
        </p:spPr>
      </p:pic>
      <p:pic>
        <p:nvPicPr>
          <p:cNvPr id="4" name="Grafik 3">
            <a:extLst>
              <a:ext uri="{FF2B5EF4-FFF2-40B4-BE49-F238E27FC236}">
                <a16:creationId xmlns:a16="http://schemas.microsoft.com/office/drawing/2014/main" id="{91C31E68-0267-4CC5-9E23-567231B10455}"/>
              </a:ext>
            </a:extLst>
          </p:cNvPr>
          <p:cNvPicPr>
            <a:picLocks noChangeAspect="1"/>
          </p:cNvPicPr>
          <p:nvPr/>
        </p:nvPicPr>
        <p:blipFill rotWithShape="1">
          <a:blip r:embed="rId5"/>
          <a:srcRect l="21623" t="29929" r="21702" b="18581"/>
          <a:stretch/>
        </p:blipFill>
        <p:spPr>
          <a:xfrm>
            <a:off x="1420242" y="2664998"/>
            <a:ext cx="8341759" cy="4178059"/>
          </a:xfrm>
          <a:prstGeom prst="rect">
            <a:avLst/>
          </a:prstGeom>
        </p:spPr>
      </p:pic>
      <p:pic>
        <p:nvPicPr>
          <p:cNvPr id="2" name="Grafik 1">
            <a:extLst>
              <a:ext uri="{FF2B5EF4-FFF2-40B4-BE49-F238E27FC236}">
                <a16:creationId xmlns:a16="http://schemas.microsoft.com/office/drawing/2014/main" id="{869BF19F-D98B-4A71-A0F4-54EC267EBF87}"/>
              </a:ext>
            </a:extLst>
          </p:cNvPr>
          <p:cNvPicPr>
            <a:picLocks noChangeAspect="1"/>
          </p:cNvPicPr>
          <p:nvPr/>
        </p:nvPicPr>
        <p:blipFill rotWithShape="1">
          <a:blip r:embed="rId6"/>
          <a:srcRect r="65858" b="44259"/>
          <a:stretch/>
        </p:blipFill>
        <p:spPr>
          <a:xfrm>
            <a:off x="4906674" y="27276"/>
            <a:ext cx="1298706" cy="1520188"/>
          </a:xfrm>
          <a:prstGeom prst="rect">
            <a:avLst/>
          </a:prstGeom>
        </p:spPr>
      </p:pic>
      <p:pic>
        <p:nvPicPr>
          <p:cNvPr id="6" name="Picture 1">
            <a:extLst>
              <a:ext uri="{FF2B5EF4-FFF2-40B4-BE49-F238E27FC236}">
                <a16:creationId xmlns:a16="http://schemas.microsoft.com/office/drawing/2014/main" id="{F6109A44-B903-4523-8741-FB38F124ACB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3935" t="49665" r="4323" b="6580"/>
          <a:stretch/>
        </p:blipFill>
        <p:spPr bwMode="auto">
          <a:xfrm>
            <a:off x="3523957" y="53255"/>
            <a:ext cx="1309949" cy="1494210"/>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41C9ABD6-1BE6-4B8E-BBB1-5C8CE1797A4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33194595"/>
      </p:ext>
    </p:extLst>
  </p:cSld>
  <p:clrMapOvr>
    <a:masterClrMapping/>
  </p:clrMapOvr>
  <mc:AlternateContent xmlns:mc="http://schemas.openxmlformats.org/markup-compatibility/2006">
    <mc:Choice xmlns:p14="http://schemas.microsoft.com/office/powerpoint/2010/main" Requires="p14">
      <p:transition spd="slow" p14:dur="2000" advTm="10482"/>
    </mc:Choice>
    <mc:Fallback>
      <p:transition spd="slow" advTm="104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pic>
        <p:nvPicPr>
          <p:cNvPr id="2" name="Grafik 1">
            <a:extLst>
              <a:ext uri="{FF2B5EF4-FFF2-40B4-BE49-F238E27FC236}">
                <a16:creationId xmlns:a16="http://schemas.microsoft.com/office/drawing/2014/main" id="{D3458C0B-B18D-4E88-9B77-35AF17ED16FC}"/>
              </a:ext>
            </a:extLst>
          </p:cNvPr>
          <p:cNvPicPr>
            <a:picLocks noChangeAspect="1"/>
          </p:cNvPicPr>
          <p:nvPr/>
        </p:nvPicPr>
        <p:blipFill rotWithShape="1">
          <a:blip r:embed="rId5"/>
          <a:srcRect l="21064" t="37021" r="22048" b="14071"/>
          <a:stretch/>
        </p:blipFill>
        <p:spPr>
          <a:xfrm>
            <a:off x="1186773" y="1791896"/>
            <a:ext cx="8605437" cy="4161431"/>
          </a:xfrm>
          <a:prstGeom prst="rect">
            <a:avLst/>
          </a:prstGeom>
        </p:spPr>
      </p:pic>
      <p:cxnSp>
        <p:nvCxnSpPr>
          <p:cNvPr id="5" name="Gerader Verbinder 4"/>
          <p:cNvCxnSpPr/>
          <p:nvPr/>
        </p:nvCxnSpPr>
        <p:spPr>
          <a:xfrm flipV="1">
            <a:off x="1434164" y="5486400"/>
            <a:ext cx="7719461" cy="9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V="1">
            <a:off x="1434163" y="5191702"/>
            <a:ext cx="7719461" cy="962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19B6E9A3-FA3C-4639-8144-177815C01FDE}"/>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813027313"/>
      </p:ext>
    </p:extLst>
  </p:cSld>
  <p:clrMapOvr>
    <a:masterClrMapping/>
  </p:clrMapOvr>
  <mc:AlternateContent xmlns:mc="http://schemas.openxmlformats.org/markup-compatibility/2006">
    <mc:Choice xmlns:p14="http://schemas.microsoft.com/office/powerpoint/2010/main" Requires="p14">
      <p:transition spd="slow" p14:dur="2000" advTm="27270"/>
    </mc:Choice>
    <mc:Fallback>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57110EB-D0E9-4794-9ABD-E9A76F3494B0}"/>
              </a:ext>
            </a:extLst>
          </p:cNvPr>
          <p:cNvPicPr>
            <a:picLocks noChangeAspect="1"/>
          </p:cNvPicPr>
          <p:nvPr/>
        </p:nvPicPr>
        <p:blipFill rotWithShape="1">
          <a:blip r:embed="rId4"/>
          <a:srcRect l="23778" t="10212" r="23404" b="39432"/>
          <a:stretch/>
        </p:blipFill>
        <p:spPr>
          <a:xfrm>
            <a:off x="1624520" y="1488330"/>
            <a:ext cx="8072313" cy="4328809"/>
          </a:xfrm>
          <a:prstGeom prst="rect">
            <a:avLst/>
          </a:prstGeom>
        </p:spPr>
      </p:pic>
      <p:sp>
        <p:nvSpPr>
          <p:cNvPr id="3" name="TextShape 2">
            <a:extLst>
              <a:ext uri="{FF2B5EF4-FFF2-40B4-BE49-F238E27FC236}">
                <a16:creationId xmlns:a16="http://schemas.microsoft.com/office/drawing/2014/main" id="{BAA8B300-E349-4C55-83D8-C49F9631F912}"/>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sp>
        <p:nvSpPr>
          <p:cNvPr id="4" name="Ellipse 3">
            <a:extLst>
              <a:ext uri="{FF2B5EF4-FFF2-40B4-BE49-F238E27FC236}">
                <a16:creationId xmlns:a16="http://schemas.microsoft.com/office/drawing/2014/main" id="{D0351819-93E4-40F2-A804-AA2F13B0A8C1}"/>
              </a:ext>
            </a:extLst>
          </p:cNvPr>
          <p:cNvSpPr/>
          <p:nvPr/>
        </p:nvSpPr>
        <p:spPr>
          <a:xfrm rot="5400000">
            <a:off x="7967937" y="4345208"/>
            <a:ext cx="1921115" cy="2232247"/>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5" name="Audio 4">
            <a:hlinkClick r:id="" action="ppaction://media"/>
            <a:extLst>
              <a:ext uri="{FF2B5EF4-FFF2-40B4-BE49-F238E27FC236}">
                <a16:creationId xmlns:a16="http://schemas.microsoft.com/office/drawing/2014/main" id="{C0C9EAB0-2154-4267-B804-EC54E212D4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565720271"/>
      </p:ext>
    </p:extLst>
  </p:cSld>
  <p:clrMapOvr>
    <a:masterClrMapping/>
  </p:clrMapOvr>
  <mc:AlternateContent xmlns:mc="http://schemas.openxmlformats.org/markup-compatibility/2006">
    <mc:Choice xmlns:p14="http://schemas.microsoft.com/office/powerpoint/2010/main" Requires="p14">
      <p:transition spd="slow" p14:dur="2000" advTm="13152"/>
    </mc:Choice>
    <mc:Fallback>
      <p:transition spd="slow" advTm="131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D7C2244E-39BC-4A2B-B3A7-2C879906B062}"/>
              </a:ext>
            </a:extLst>
          </p:cNvPr>
          <p:cNvPicPr>
            <a:picLocks noChangeAspect="1"/>
          </p:cNvPicPr>
          <p:nvPr/>
        </p:nvPicPr>
        <p:blipFill rotWithShape="1">
          <a:blip r:embed="rId4">
            <a:extLst>
              <a:ext uri="{28A0092B-C50C-407E-A947-70E740481C1C}">
                <a14:useLocalDpi xmlns:a14="http://schemas.microsoft.com/office/drawing/2010/main" val="0"/>
              </a:ext>
            </a:extLst>
          </a:blip>
          <a:srcRect l="6998" t="12199" r="9037" b="50000"/>
          <a:stretch/>
        </p:blipFill>
        <p:spPr>
          <a:xfrm>
            <a:off x="0" y="1711126"/>
            <a:ext cx="12170197" cy="4416361"/>
          </a:xfrm>
          <a:prstGeom prst="rect">
            <a:avLst/>
          </a:prstGeom>
        </p:spPr>
      </p:pic>
      <p:sp>
        <p:nvSpPr>
          <p:cNvPr id="5" name="TextShape 2">
            <a:extLst>
              <a:ext uri="{FF2B5EF4-FFF2-40B4-BE49-F238E27FC236}">
                <a16:creationId xmlns:a16="http://schemas.microsoft.com/office/drawing/2014/main" id="{9537BF63-A517-49E5-9D82-86921CEC8520}"/>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sp>
        <p:nvSpPr>
          <p:cNvPr id="6" name="CustomShape 3">
            <a:extLst>
              <a:ext uri="{FF2B5EF4-FFF2-40B4-BE49-F238E27FC236}">
                <a16:creationId xmlns:a16="http://schemas.microsoft.com/office/drawing/2014/main" id="{744EB381-D58A-4242-A831-67ACB85E607D}"/>
              </a:ext>
            </a:extLst>
          </p:cNvPr>
          <p:cNvSpPr/>
          <p:nvPr/>
        </p:nvSpPr>
        <p:spPr>
          <a:xfrm>
            <a:off x="1532407" y="1236487"/>
            <a:ext cx="8433880"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WMH </a:t>
            </a:r>
            <a:r>
              <a:rPr lang="de-DE" sz="2400" b="1" spc="-1" dirty="0" err="1">
                <a:solidFill>
                  <a:srgbClr val="000000"/>
                </a:solidFill>
                <a:latin typeface="Garamond"/>
                <a:ea typeface="ＭＳ Ｐゴシック"/>
              </a:rPr>
              <a:t>progression</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baseline</a:t>
            </a:r>
            <a:r>
              <a:rPr lang="de-DE" sz="2400" b="1" spc="-1" dirty="0">
                <a:solidFill>
                  <a:srgbClr val="000000"/>
                </a:solidFill>
                <a:latin typeface="Garamond"/>
                <a:ea typeface="ＭＳ Ｐゴシック"/>
              </a:rPr>
              <a:t> – follow-</a:t>
            </a:r>
            <a:r>
              <a:rPr lang="de-DE" sz="2400" b="1" spc="-1" dirty="0" err="1">
                <a:solidFill>
                  <a:srgbClr val="000000"/>
                </a:solidFill>
                <a:latin typeface="Garamond"/>
                <a:ea typeface="ＭＳ Ｐゴシック"/>
              </a:rPr>
              <a:t>up</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mean</a:t>
            </a:r>
            <a:r>
              <a:rPr lang="de-DE" sz="2400" b="1" spc="-1" dirty="0">
                <a:solidFill>
                  <a:srgbClr val="000000"/>
                </a:solidFill>
                <a:latin typeface="Garamond"/>
                <a:ea typeface="ＭＳ Ｐゴシック"/>
              </a:rPr>
              <a:t>: 5.3 </a:t>
            </a:r>
            <a:r>
              <a:rPr lang="de-DE" sz="2400" b="1" spc="-1" dirty="0" err="1">
                <a:solidFill>
                  <a:srgbClr val="000000"/>
                </a:solidFill>
                <a:latin typeface="Garamond"/>
                <a:ea typeface="ＭＳ Ｐゴシック"/>
              </a:rPr>
              <a:t>years</a:t>
            </a:r>
            <a:r>
              <a:rPr lang="de-DE" sz="2400" b="1" spc="-1" dirty="0">
                <a:solidFill>
                  <a:srgbClr val="000000"/>
                </a:solidFill>
                <a:latin typeface="Garamond"/>
                <a:ea typeface="ＭＳ Ｐゴシック"/>
              </a:rPr>
              <a:t>)</a:t>
            </a:r>
            <a:endParaRPr lang="de-DE" sz="2400" b="1" spc="-1" dirty="0">
              <a:latin typeface="Arial"/>
            </a:endParaRPr>
          </a:p>
        </p:txBody>
      </p:sp>
      <p:pic>
        <p:nvPicPr>
          <p:cNvPr id="2" name="Audio 1">
            <a:hlinkClick r:id="" action="ppaction://media"/>
            <a:extLst>
              <a:ext uri="{FF2B5EF4-FFF2-40B4-BE49-F238E27FC236}">
                <a16:creationId xmlns:a16="http://schemas.microsoft.com/office/drawing/2014/main" id="{2A172215-9A07-4232-8DDA-9CE7F0B054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48851869"/>
      </p:ext>
    </p:extLst>
  </p:cSld>
  <p:clrMapOvr>
    <a:masterClrMapping/>
  </p:clrMapOvr>
  <mc:AlternateContent xmlns:mc="http://schemas.openxmlformats.org/markup-compatibility/2006">
    <mc:Choice xmlns:p14="http://schemas.microsoft.com/office/powerpoint/2010/main" Requires="p14">
      <p:transition spd="slow" p14:dur="2000" advTm="16542"/>
    </mc:Choice>
    <mc:Fallback>
      <p:transition spd="slow" advTm="16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AB942E2-BA88-4304-AD71-1CBFCCF9C6AD}"/>
              </a:ext>
            </a:extLst>
          </p:cNvPr>
          <p:cNvSpPr>
            <a:spLocks noGrp="1"/>
          </p:cNvSpPr>
          <p:nvPr>
            <p:ph idx="1"/>
          </p:nvPr>
        </p:nvSpPr>
        <p:spPr>
          <a:xfrm>
            <a:off x="677334" y="1738184"/>
            <a:ext cx="7420291" cy="4245513"/>
          </a:xfrm>
        </p:spPr>
        <p:txBody>
          <a:bodyPr/>
          <a:lstStyle/>
          <a:p>
            <a:r>
              <a:rPr lang="de-AT" dirty="0"/>
              <a:t>SVD </a:t>
            </a:r>
            <a:r>
              <a:rPr lang="de-AT" dirty="0" err="1"/>
              <a:t>is</a:t>
            </a:r>
            <a:r>
              <a:rPr lang="de-AT" dirty="0"/>
              <a:t> </a:t>
            </a:r>
            <a:r>
              <a:rPr lang="de-AT" dirty="0" err="1"/>
              <a:t>responsible</a:t>
            </a:r>
            <a:r>
              <a:rPr lang="de-AT" dirty="0"/>
              <a:t> </a:t>
            </a:r>
            <a:r>
              <a:rPr lang="de-AT" dirty="0" err="1"/>
              <a:t>for</a:t>
            </a:r>
            <a:r>
              <a:rPr lang="de-AT" dirty="0"/>
              <a:t> </a:t>
            </a:r>
            <a:r>
              <a:rPr lang="de-AT" dirty="0" err="1"/>
              <a:t>about</a:t>
            </a:r>
            <a:r>
              <a:rPr lang="de-AT" dirty="0"/>
              <a:t> </a:t>
            </a:r>
            <a:r>
              <a:rPr lang="de-AT" b="1" dirty="0"/>
              <a:t>20% </a:t>
            </a:r>
            <a:r>
              <a:rPr lang="de-AT" b="1" dirty="0" err="1"/>
              <a:t>of</a:t>
            </a:r>
            <a:r>
              <a:rPr lang="de-AT" b="1" dirty="0"/>
              <a:t> all </a:t>
            </a:r>
            <a:r>
              <a:rPr lang="de-AT" b="1" dirty="0" err="1"/>
              <a:t>strokes</a:t>
            </a:r>
            <a:r>
              <a:rPr lang="de-AT" dirty="0"/>
              <a:t> and </a:t>
            </a:r>
            <a:r>
              <a:rPr lang="de-AT" b="1" dirty="0"/>
              <a:t>45% </a:t>
            </a:r>
            <a:r>
              <a:rPr lang="de-AT" b="1" dirty="0" err="1"/>
              <a:t>of</a:t>
            </a:r>
            <a:r>
              <a:rPr lang="de-AT" b="1" dirty="0"/>
              <a:t> </a:t>
            </a:r>
            <a:r>
              <a:rPr lang="de-AT" b="1" dirty="0" err="1"/>
              <a:t>dementia</a:t>
            </a:r>
            <a:r>
              <a:rPr lang="de-AT" b="1" dirty="0"/>
              <a:t> </a:t>
            </a:r>
            <a:r>
              <a:rPr lang="de-AT" dirty="0" err="1"/>
              <a:t>worldwide</a:t>
            </a:r>
            <a:endParaRPr lang="de-AT" dirty="0"/>
          </a:p>
          <a:p>
            <a:endParaRPr lang="de-AT" dirty="0"/>
          </a:p>
          <a:p>
            <a:r>
              <a:rPr lang="en-US" dirty="0"/>
              <a:t>vascular dementia caused by atherosclerotic damage of the white brain matter (Binswanger’s disease)</a:t>
            </a:r>
          </a:p>
          <a:p>
            <a:pPr marL="0" indent="0">
              <a:buNone/>
            </a:pPr>
            <a:endParaRPr lang="en-US" dirty="0"/>
          </a:p>
          <a:p>
            <a:pPr lvl="0"/>
            <a:r>
              <a:rPr lang="en-US" dirty="0">
                <a:solidFill>
                  <a:prstClr val="black">
                    <a:lumMod val="75000"/>
                    <a:lumOff val="25000"/>
                  </a:prstClr>
                </a:solidFill>
              </a:rPr>
              <a:t>MRI gold standard for in vivo diagnosis</a:t>
            </a:r>
          </a:p>
          <a:p>
            <a:pPr marL="0" indent="0">
              <a:buNone/>
            </a:pPr>
            <a:endParaRPr lang="de-AT" dirty="0"/>
          </a:p>
        </p:txBody>
      </p:sp>
      <p:pic>
        <p:nvPicPr>
          <p:cNvPr id="5" name="Picture 3" descr="Bildergebnis für otto binswanger">
            <a:hlinkClick r:id="rId5"/>
            <a:extLst>
              <a:ext uri="{FF2B5EF4-FFF2-40B4-BE49-F238E27FC236}">
                <a16:creationId xmlns:a16="http://schemas.microsoft.com/office/drawing/2014/main" id="{B9DC929B-F288-4430-A1F9-EF8FD8BCF3B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2525" y="2929379"/>
            <a:ext cx="2182953" cy="3865704"/>
          </a:xfrm>
          <a:prstGeom prst="rect">
            <a:avLst/>
          </a:prstGeom>
          <a:noFill/>
          <a:extLst>
            <a:ext uri="{909E8E84-426E-40DD-AFC4-6F175D3DCCD1}">
              <a14:hiddenFill xmlns:a14="http://schemas.microsoft.com/office/drawing/2010/main">
                <a:solidFill>
                  <a:srgbClr val="FFFFFF"/>
                </a:solidFill>
              </a14:hiddenFill>
            </a:ext>
          </a:extLst>
        </p:spPr>
      </p:pic>
      <p:sp>
        <p:nvSpPr>
          <p:cNvPr id="6" name="TextShape 2">
            <a:extLst>
              <a:ext uri="{FF2B5EF4-FFF2-40B4-BE49-F238E27FC236}">
                <a16:creationId xmlns:a16="http://schemas.microsoft.com/office/drawing/2014/main" id="{833A5679-91E1-4F0B-90A1-46730C2EA529}"/>
              </a:ext>
            </a:extLst>
          </p:cNvPr>
          <p:cNvSpPr txBox="1"/>
          <p:nvPr/>
        </p:nvSpPr>
        <p:spPr>
          <a:xfrm>
            <a:off x="856634" y="188640"/>
            <a:ext cx="7061882"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Cerebral </a:t>
            </a:r>
            <a:r>
              <a:rPr lang="de-DE" sz="2800" b="1" spc="-1" dirty="0" err="1">
                <a:solidFill>
                  <a:srgbClr val="000000"/>
                </a:solidFill>
                <a:latin typeface="Garamond"/>
                <a:ea typeface="ＭＳ Ｐゴシック"/>
              </a:rPr>
              <a:t>small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vessel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disease</a:t>
            </a:r>
            <a:r>
              <a:rPr lang="de-DE" sz="2800" b="1" spc="-1" dirty="0">
                <a:solidFill>
                  <a:srgbClr val="000000"/>
                </a:solidFill>
                <a:latin typeface="Garamond"/>
                <a:ea typeface="ＭＳ Ｐゴシック"/>
              </a:rPr>
              <a:t> (SVD)</a:t>
            </a:r>
          </a:p>
        </p:txBody>
      </p:sp>
      <p:sp>
        <p:nvSpPr>
          <p:cNvPr id="7" name="Textfeld 6">
            <a:extLst>
              <a:ext uri="{FF2B5EF4-FFF2-40B4-BE49-F238E27FC236}">
                <a16:creationId xmlns:a16="http://schemas.microsoft.com/office/drawing/2014/main" id="{CAE11C06-5440-4457-855E-316363992CD2}"/>
              </a:ext>
            </a:extLst>
          </p:cNvPr>
          <p:cNvSpPr txBox="1"/>
          <p:nvPr/>
        </p:nvSpPr>
        <p:spPr>
          <a:xfrm>
            <a:off x="208961" y="6493543"/>
            <a:ext cx="6146276" cy="677108"/>
          </a:xfrm>
          <a:prstGeom prst="rect">
            <a:avLst/>
          </a:prstGeom>
          <a:noFill/>
        </p:spPr>
        <p:txBody>
          <a:bodyPr wrap="square" rtlCol="0">
            <a:spAutoFit/>
          </a:bodyPr>
          <a:lstStyle/>
          <a:p>
            <a:r>
              <a:rPr lang="de-AT" sz="1000" dirty="0" err="1"/>
              <a:t>Wardlaw</a:t>
            </a:r>
            <a:r>
              <a:rPr lang="de-AT" sz="1000" dirty="0"/>
              <a:t> et al. Lancet </a:t>
            </a:r>
            <a:r>
              <a:rPr lang="de-AT" sz="1000" dirty="0" err="1"/>
              <a:t>Neurol</a:t>
            </a:r>
            <a:r>
              <a:rPr lang="de-AT" sz="1000" dirty="0"/>
              <a:t> 2013</a:t>
            </a:r>
          </a:p>
          <a:p>
            <a:r>
              <a:rPr lang="de-AT" sz="1000" dirty="0" err="1"/>
              <a:t>Gorelick</a:t>
            </a:r>
            <a:r>
              <a:rPr lang="de-AT" sz="1000" dirty="0"/>
              <a:t> et al. </a:t>
            </a:r>
            <a:r>
              <a:rPr lang="de-AT" sz="1000" dirty="0" err="1"/>
              <a:t>Stroke</a:t>
            </a:r>
            <a:r>
              <a:rPr lang="de-AT" sz="1000" dirty="0"/>
              <a:t> 2011</a:t>
            </a:r>
          </a:p>
          <a:p>
            <a:pPr lvl="1"/>
            <a:endParaRPr lang="de-AT" dirty="0"/>
          </a:p>
        </p:txBody>
      </p:sp>
      <p:pic>
        <p:nvPicPr>
          <p:cNvPr id="8" name="Audio 7">
            <a:hlinkClick r:id="" action="ppaction://media"/>
            <a:extLst>
              <a:ext uri="{FF2B5EF4-FFF2-40B4-BE49-F238E27FC236}">
                <a16:creationId xmlns:a16="http://schemas.microsoft.com/office/drawing/2014/main" id="{1BE5E41B-8597-40BA-953F-92A9CFB4754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158105527"/>
      </p:ext>
    </p:extLst>
  </p:cSld>
  <p:clrMapOvr>
    <a:masterClrMapping/>
  </p:clrMapOvr>
  <mc:AlternateContent xmlns:mc="http://schemas.openxmlformats.org/markup-compatibility/2006">
    <mc:Choice xmlns:p14="http://schemas.microsoft.com/office/powerpoint/2010/main" Requires="p14">
      <p:transition spd="slow" p14:dur="2000" advTm="25435"/>
    </mc:Choice>
    <mc:Fallback>
      <p:transition spd="slow" advTm="254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Ein Bild, das Text, Karte enthält.&#10;&#10;Automatisch generierte Beschreibung">
            <a:extLst>
              <a:ext uri="{FF2B5EF4-FFF2-40B4-BE49-F238E27FC236}">
                <a16:creationId xmlns:a16="http://schemas.microsoft.com/office/drawing/2014/main" id="{D7C2244E-39BC-4A2B-B3A7-2C879906B062}"/>
              </a:ext>
            </a:extLst>
          </p:cNvPr>
          <p:cNvPicPr>
            <a:picLocks noChangeAspect="1"/>
          </p:cNvPicPr>
          <p:nvPr/>
        </p:nvPicPr>
        <p:blipFill rotWithShape="1">
          <a:blip r:embed="rId4">
            <a:extLst>
              <a:ext uri="{28A0092B-C50C-407E-A947-70E740481C1C}">
                <a14:useLocalDpi xmlns:a14="http://schemas.microsoft.com/office/drawing/2010/main" val="0"/>
              </a:ext>
            </a:extLst>
          </a:blip>
          <a:srcRect l="7069" t="51250" r="9502" b="12365"/>
          <a:stretch/>
        </p:blipFill>
        <p:spPr>
          <a:xfrm>
            <a:off x="99626" y="1702335"/>
            <a:ext cx="12092374" cy="4338542"/>
          </a:xfrm>
          <a:prstGeom prst="rect">
            <a:avLst/>
          </a:prstGeom>
        </p:spPr>
      </p:pic>
      <p:sp>
        <p:nvSpPr>
          <p:cNvPr id="5" name="TextShape 2">
            <a:extLst>
              <a:ext uri="{FF2B5EF4-FFF2-40B4-BE49-F238E27FC236}">
                <a16:creationId xmlns:a16="http://schemas.microsoft.com/office/drawing/2014/main" id="{9537BF63-A517-49E5-9D82-86921CEC8520}"/>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sp>
        <p:nvSpPr>
          <p:cNvPr id="6" name="CustomShape 3">
            <a:extLst>
              <a:ext uri="{FF2B5EF4-FFF2-40B4-BE49-F238E27FC236}">
                <a16:creationId xmlns:a16="http://schemas.microsoft.com/office/drawing/2014/main" id="{744EB381-D58A-4242-A831-67ACB85E607D}"/>
              </a:ext>
            </a:extLst>
          </p:cNvPr>
          <p:cNvSpPr/>
          <p:nvPr/>
        </p:nvSpPr>
        <p:spPr>
          <a:xfrm>
            <a:off x="1532407" y="1236487"/>
            <a:ext cx="8433880"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WMH </a:t>
            </a:r>
            <a:r>
              <a:rPr lang="de-DE" sz="2400" b="1" spc="-1" dirty="0" err="1">
                <a:solidFill>
                  <a:srgbClr val="000000"/>
                </a:solidFill>
                <a:latin typeface="Garamond"/>
                <a:ea typeface="ＭＳ Ｐゴシック"/>
              </a:rPr>
              <a:t>progression</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baseline</a:t>
            </a:r>
            <a:r>
              <a:rPr lang="de-DE" sz="2400" b="1" spc="-1" dirty="0">
                <a:solidFill>
                  <a:srgbClr val="000000"/>
                </a:solidFill>
                <a:latin typeface="Garamond"/>
                <a:ea typeface="ＭＳ Ｐゴシック"/>
              </a:rPr>
              <a:t> – follow-</a:t>
            </a:r>
            <a:r>
              <a:rPr lang="de-DE" sz="2400" b="1" spc="-1" dirty="0" err="1">
                <a:solidFill>
                  <a:srgbClr val="000000"/>
                </a:solidFill>
                <a:latin typeface="Garamond"/>
                <a:ea typeface="ＭＳ Ｐゴシック"/>
              </a:rPr>
              <a:t>up</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mean</a:t>
            </a:r>
            <a:r>
              <a:rPr lang="de-DE" sz="2400" b="1" spc="-1" dirty="0">
                <a:solidFill>
                  <a:srgbClr val="000000"/>
                </a:solidFill>
                <a:latin typeface="Garamond"/>
                <a:ea typeface="ＭＳ Ｐゴシック"/>
              </a:rPr>
              <a:t>: 5.3 </a:t>
            </a:r>
            <a:r>
              <a:rPr lang="de-DE" sz="2400" b="1" spc="-1" dirty="0" err="1">
                <a:solidFill>
                  <a:srgbClr val="000000"/>
                </a:solidFill>
                <a:latin typeface="Garamond"/>
                <a:ea typeface="ＭＳ Ｐゴシック"/>
              </a:rPr>
              <a:t>years</a:t>
            </a:r>
            <a:r>
              <a:rPr lang="de-DE" sz="2400" b="1" spc="-1" dirty="0">
                <a:solidFill>
                  <a:srgbClr val="000000"/>
                </a:solidFill>
                <a:latin typeface="Garamond"/>
                <a:ea typeface="ＭＳ Ｐゴシック"/>
              </a:rPr>
              <a:t>)</a:t>
            </a:r>
            <a:endParaRPr lang="de-DE" sz="2400" b="1" spc="-1" dirty="0">
              <a:latin typeface="Arial"/>
            </a:endParaRPr>
          </a:p>
        </p:txBody>
      </p:sp>
      <p:pic>
        <p:nvPicPr>
          <p:cNvPr id="4" name="Audio 3">
            <a:hlinkClick r:id="" action="ppaction://media"/>
            <a:extLst>
              <a:ext uri="{FF2B5EF4-FFF2-40B4-BE49-F238E27FC236}">
                <a16:creationId xmlns:a16="http://schemas.microsoft.com/office/drawing/2014/main" id="{3DD112D4-4699-49BF-9D25-633F0CAB5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296363495"/>
      </p:ext>
    </p:extLst>
  </p:cSld>
  <p:clrMapOvr>
    <a:masterClrMapping/>
  </p:clrMapOvr>
  <mc:AlternateContent xmlns:mc="http://schemas.openxmlformats.org/markup-compatibility/2006">
    <mc:Choice xmlns:p14="http://schemas.microsoft.com/office/powerpoint/2010/main" Requires="p14">
      <p:transition spd="slow" p14:dur="2000" advTm="17494"/>
    </mc:Choice>
    <mc:Fallback>
      <p:transition spd="slow" advTm="1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351544"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Results</a:t>
            </a:r>
          </a:p>
        </p:txBody>
      </p:sp>
      <p:pic>
        <p:nvPicPr>
          <p:cNvPr id="6" name="Grafik 5">
            <a:extLst>
              <a:ext uri="{FF2B5EF4-FFF2-40B4-BE49-F238E27FC236}">
                <a16:creationId xmlns:a16="http://schemas.microsoft.com/office/drawing/2014/main" id="{9285F0F9-B181-489A-A6AF-C6709A61DF84}"/>
              </a:ext>
            </a:extLst>
          </p:cNvPr>
          <p:cNvPicPr>
            <a:picLocks noChangeAspect="1"/>
          </p:cNvPicPr>
          <p:nvPr/>
        </p:nvPicPr>
        <p:blipFill rotWithShape="1">
          <a:blip r:embed="rId4"/>
          <a:srcRect l="21063" t="32199" r="24442" b="21134"/>
          <a:stretch/>
        </p:blipFill>
        <p:spPr>
          <a:xfrm>
            <a:off x="856635" y="1614791"/>
            <a:ext cx="8841842" cy="4259103"/>
          </a:xfrm>
          <a:prstGeom prst="rect">
            <a:avLst/>
          </a:prstGeom>
        </p:spPr>
      </p:pic>
      <p:pic>
        <p:nvPicPr>
          <p:cNvPr id="2" name="Audio 1">
            <a:hlinkClick r:id="" action="ppaction://media"/>
            <a:extLst>
              <a:ext uri="{FF2B5EF4-FFF2-40B4-BE49-F238E27FC236}">
                <a16:creationId xmlns:a16="http://schemas.microsoft.com/office/drawing/2014/main" id="{8822FAD6-DC92-417B-A68E-23C3224EDC4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2007657"/>
      </p:ext>
    </p:extLst>
  </p:cSld>
  <p:clrMapOvr>
    <a:masterClrMapping/>
  </p:clrMapOvr>
  <mc:AlternateContent xmlns:mc="http://schemas.openxmlformats.org/markup-compatibility/2006">
    <mc:Choice xmlns:p14="http://schemas.microsoft.com/office/powerpoint/2010/main" Requires="p14">
      <p:transition spd="slow" p14:dur="2000" advTm="24019"/>
    </mc:Choice>
    <mc:Fallback>
      <p:transition spd="slow" advTm="24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935203"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sp>
        <p:nvSpPr>
          <p:cNvPr id="6" name="Freihandform 5">
            <a:extLst>
              <a:ext uri="{FF2B5EF4-FFF2-40B4-BE49-F238E27FC236}">
                <a16:creationId xmlns:a16="http://schemas.microsoft.com/office/drawing/2014/main" id="{20B981B7-F8FE-4AD8-A4A2-0183F2CD0577}"/>
              </a:ext>
            </a:extLst>
          </p:cNvPr>
          <p:cNvSpPr/>
          <p:nvPr/>
        </p:nvSpPr>
        <p:spPr>
          <a:xfrm>
            <a:off x="1596525" y="2001681"/>
            <a:ext cx="6826202"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err="1">
                <a:latin typeface="Times New Roman" panose="02020603050405020304" pitchFamily="18" charset="0"/>
                <a:cs typeface="Times New Roman" panose="02020603050405020304" pitchFamily="18" charset="0"/>
              </a:rPr>
              <a:t>Stroke</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and</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dementia-free</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elderly</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subjects</a:t>
            </a:r>
            <a:endParaRPr lang="de-AT" sz="2200" b="1" kern="1200" dirty="0">
              <a:latin typeface="Times New Roman" panose="02020603050405020304" pitchFamily="18" charset="0"/>
              <a:cs typeface="Times New Roman" panose="02020603050405020304" pitchFamily="18" charset="0"/>
            </a:endParaRPr>
          </a:p>
        </p:txBody>
      </p:sp>
      <p:sp>
        <p:nvSpPr>
          <p:cNvPr id="5" name="Freihandform 4">
            <a:extLst>
              <a:ext uri="{FF2B5EF4-FFF2-40B4-BE49-F238E27FC236}">
                <a16:creationId xmlns:a16="http://schemas.microsoft.com/office/drawing/2014/main" id="{6AFA2DAB-7F71-4A81-8AA3-1AC2F7D3B05C}"/>
              </a:ext>
            </a:extLst>
          </p:cNvPr>
          <p:cNvSpPr/>
          <p:nvPr/>
        </p:nvSpPr>
        <p:spPr>
          <a:xfrm>
            <a:off x="763625" y="2427895"/>
            <a:ext cx="8492001" cy="3018591"/>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0" lvl="1" algn="l" defTabSz="800100">
              <a:lnSpc>
                <a:spcPct val="90000"/>
              </a:lnSpc>
              <a:spcBef>
                <a:spcPct val="0"/>
              </a:spcBef>
              <a:spcAft>
                <a:spcPct val="15000"/>
              </a:spcAft>
            </a:pPr>
            <a:r>
              <a:rPr lang="de-DE" sz="2200" b="1" dirty="0">
                <a:latin typeface="Times New Roman" panose="02020603050405020304" pitchFamily="18" charset="0"/>
                <a:cs typeface="Times New Roman" panose="02020603050405020304" pitchFamily="18" charset="0"/>
              </a:rPr>
              <a:t>MCA </a:t>
            </a:r>
            <a:r>
              <a:rPr lang="de-DE" sz="2200" b="1" dirty="0" err="1">
                <a:latin typeface="Times New Roman" panose="02020603050405020304" pitchFamily="18" charset="0"/>
                <a:cs typeface="Times New Roman" panose="02020603050405020304" pitchFamily="18" charset="0"/>
              </a:rPr>
              <a:t>pulsatility</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index</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is</a:t>
            </a:r>
            <a:r>
              <a:rPr lang="de-DE" sz="2200" b="1" dirty="0">
                <a:latin typeface="Times New Roman" panose="02020603050405020304" pitchFamily="18" charset="0"/>
                <a:cs typeface="Times New Roman" panose="02020603050405020304" pitchFamily="18" charset="0"/>
              </a:rPr>
              <a:t> </a:t>
            </a:r>
            <a:r>
              <a:rPr lang="de-DE" sz="2200" b="1" u="sng" dirty="0" err="1">
                <a:latin typeface="Times New Roman" panose="02020603050405020304" pitchFamily="18" charset="0"/>
                <a:cs typeface="Times New Roman" panose="02020603050405020304" pitchFamily="18" charset="0"/>
              </a:rPr>
              <a:t>neither</a:t>
            </a:r>
            <a:r>
              <a:rPr lang="de-DE" sz="2200" b="1" u="sng" dirty="0">
                <a:latin typeface="Times New Roman" panose="02020603050405020304" pitchFamily="18" charset="0"/>
                <a:cs typeface="Times New Roman" panose="02020603050405020304" pitchFamily="18" charset="0"/>
              </a:rPr>
              <a:t> </a:t>
            </a:r>
            <a:r>
              <a:rPr lang="de-DE" sz="2200" b="1" u="sng" dirty="0" err="1">
                <a:latin typeface="Times New Roman" panose="02020603050405020304" pitchFamily="18" charset="0"/>
                <a:cs typeface="Times New Roman" panose="02020603050405020304" pitchFamily="18" charset="0"/>
              </a:rPr>
              <a:t>associated</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with</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microangiopathic</a:t>
            </a:r>
            <a:r>
              <a:rPr lang="de-DE" sz="2200" b="1" dirty="0">
                <a:latin typeface="Times New Roman" panose="02020603050405020304" pitchFamily="18" charset="0"/>
                <a:cs typeface="Times New Roman" panose="02020603050405020304" pitchFamily="18" charset="0"/>
              </a:rPr>
              <a:t> WMH</a:t>
            </a:r>
            <a:r>
              <a:rPr lang="de-DE" sz="2200" dirty="0">
                <a:latin typeface="Times New Roman" panose="02020603050405020304" pitchFamily="18" charset="0"/>
                <a:cs typeface="Times New Roman" panose="02020603050405020304" pitchFamily="18" charset="0"/>
              </a:rPr>
              <a:t> at</a:t>
            </a:r>
          </a:p>
          <a:p>
            <a:pPr marL="342900" lvl="1" indent="-342900" algn="l" defTabSz="800100">
              <a:lnSpc>
                <a:spcPct val="90000"/>
              </a:lnSpc>
              <a:spcBef>
                <a:spcPct val="0"/>
              </a:spcBef>
              <a:spcAft>
                <a:spcPct val="15000"/>
              </a:spcAft>
              <a:buFontTx/>
              <a:buChar char="-"/>
            </a:pPr>
            <a:r>
              <a:rPr lang="de-DE" sz="2200" i="1" dirty="0">
                <a:latin typeface="Times New Roman" panose="02020603050405020304" pitchFamily="18" charset="0"/>
                <a:cs typeface="Times New Roman" panose="02020603050405020304" pitchFamily="18" charset="0"/>
              </a:rPr>
              <a:t>Baseline</a:t>
            </a:r>
          </a:p>
          <a:p>
            <a:pPr marL="342900" lvl="1" indent="-342900" algn="l" defTabSz="800100">
              <a:lnSpc>
                <a:spcPct val="90000"/>
              </a:lnSpc>
              <a:spcBef>
                <a:spcPct val="0"/>
              </a:spcBef>
              <a:spcAft>
                <a:spcPct val="15000"/>
              </a:spcAft>
              <a:buFontTx/>
              <a:buChar char="-"/>
            </a:pPr>
            <a:r>
              <a:rPr lang="de-DE" sz="2200" i="1" dirty="0">
                <a:latin typeface="Times New Roman" panose="02020603050405020304" pitchFamily="18" charset="0"/>
                <a:cs typeface="Times New Roman" panose="02020603050405020304" pitchFamily="18" charset="0"/>
              </a:rPr>
              <a:t>Follow-</a:t>
            </a:r>
            <a:r>
              <a:rPr lang="de-DE" sz="2200" i="1" dirty="0" err="1">
                <a:latin typeface="Times New Roman" panose="02020603050405020304" pitchFamily="18" charset="0"/>
                <a:cs typeface="Times New Roman" panose="02020603050405020304" pitchFamily="18" charset="0"/>
              </a:rPr>
              <a:t>up</a:t>
            </a:r>
            <a:endParaRPr lang="de-DE" sz="2200" i="1" dirty="0">
              <a:latin typeface="Times New Roman" panose="02020603050405020304" pitchFamily="18" charset="0"/>
              <a:cs typeface="Times New Roman" panose="02020603050405020304" pitchFamily="18" charset="0"/>
            </a:endParaRPr>
          </a:p>
          <a:p>
            <a:pPr marL="0" lvl="1" defTabSz="800100">
              <a:lnSpc>
                <a:spcPct val="90000"/>
              </a:lnSpc>
              <a:spcBef>
                <a:spcPct val="0"/>
              </a:spcBef>
              <a:spcAft>
                <a:spcPct val="15000"/>
              </a:spcAft>
            </a:pPr>
            <a:endParaRPr lang="de-DE" sz="2200" b="1" u="sng" dirty="0">
              <a:latin typeface="Times New Roman" panose="02020603050405020304" pitchFamily="18" charset="0"/>
              <a:cs typeface="Times New Roman" panose="02020603050405020304" pitchFamily="18" charset="0"/>
            </a:endParaRPr>
          </a:p>
          <a:p>
            <a:pPr marL="0" lvl="1" defTabSz="800100">
              <a:lnSpc>
                <a:spcPct val="90000"/>
              </a:lnSpc>
              <a:spcBef>
                <a:spcPct val="0"/>
              </a:spcBef>
              <a:spcAft>
                <a:spcPct val="15000"/>
              </a:spcAft>
            </a:pPr>
            <a:r>
              <a:rPr lang="de-DE" sz="2200" b="1" u="sng" dirty="0" err="1">
                <a:latin typeface="Times New Roman" panose="02020603050405020304" pitchFamily="18" charset="0"/>
                <a:cs typeface="Times New Roman" panose="02020603050405020304" pitchFamily="18" charset="0"/>
              </a:rPr>
              <a:t>nor</a:t>
            </a:r>
            <a:r>
              <a:rPr lang="de-DE" sz="2200" b="1" u="sng" dirty="0">
                <a:latin typeface="Times New Roman" panose="02020603050405020304" pitchFamily="18" charset="0"/>
                <a:cs typeface="Times New Roman" panose="02020603050405020304" pitchFamily="18" charset="0"/>
              </a:rPr>
              <a:t> </a:t>
            </a:r>
            <a:r>
              <a:rPr lang="de-DE" sz="2200" b="1" u="sng" dirty="0" err="1">
                <a:latin typeface="Times New Roman" panose="02020603050405020304" pitchFamily="18" charset="0"/>
                <a:cs typeface="Times New Roman" panose="02020603050405020304" pitchFamily="18" charset="0"/>
              </a:rPr>
              <a:t>predictive</a:t>
            </a:r>
            <a:r>
              <a:rPr lang="de-DE" sz="2200" dirty="0">
                <a:latin typeface="Times New Roman" panose="02020603050405020304" pitchFamily="18" charset="0"/>
                <a:cs typeface="Times New Roman" panose="02020603050405020304" pitchFamily="18" charset="0"/>
              </a:rPr>
              <a:t> </a:t>
            </a:r>
            <a:r>
              <a:rPr lang="de-DE" sz="2200" dirty="0" err="1">
                <a:latin typeface="Times New Roman" panose="02020603050405020304" pitchFamily="18" charset="0"/>
                <a:cs typeface="Times New Roman" panose="02020603050405020304" pitchFamily="18" charset="0"/>
              </a:rPr>
              <a:t>of</a:t>
            </a:r>
            <a:endParaRPr lang="de-DE" sz="2200" dirty="0">
              <a:latin typeface="Times New Roman" panose="02020603050405020304" pitchFamily="18" charset="0"/>
              <a:cs typeface="Times New Roman" panose="02020603050405020304" pitchFamily="18" charset="0"/>
            </a:endParaRPr>
          </a:p>
          <a:p>
            <a:pPr marL="0" lvl="1" defTabSz="800100">
              <a:lnSpc>
                <a:spcPct val="90000"/>
              </a:lnSpc>
              <a:spcBef>
                <a:spcPct val="0"/>
              </a:spcBef>
              <a:spcAft>
                <a:spcPct val="15000"/>
              </a:spcAft>
            </a:pPr>
            <a:r>
              <a:rPr lang="de-DE" sz="2200" i="1" dirty="0">
                <a:latin typeface="Times New Roman" panose="02020603050405020304" pitchFamily="18" charset="0"/>
                <a:cs typeface="Times New Roman" panose="02020603050405020304" pitchFamily="18" charset="0"/>
              </a:rPr>
              <a:t>-    WMH </a:t>
            </a:r>
            <a:r>
              <a:rPr lang="de-DE" sz="2200" i="1" dirty="0" err="1">
                <a:latin typeface="Times New Roman" panose="02020603050405020304" pitchFamily="18" charset="0"/>
                <a:cs typeface="Times New Roman" panose="02020603050405020304" pitchFamily="18" charset="0"/>
              </a:rPr>
              <a:t>progression</a:t>
            </a:r>
            <a:r>
              <a:rPr lang="de-DE" sz="2200" i="1" dirty="0">
                <a:latin typeface="Times New Roman" panose="02020603050405020304" pitchFamily="18" charset="0"/>
                <a:cs typeface="Times New Roman" panose="02020603050405020304" pitchFamily="18" charset="0"/>
              </a:rPr>
              <a:t> </a:t>
            </a:r>
            <a:r>
              <a:rPr lang="de-DE" sz="2200" i="1" dirty="0" err="1">
                <a:latin typeface="Times New Roman" panose="02020603050405020304" pitchFamily="18" charset="0"/>
                <a:cs typeface="Times New Roman" panose="02020603050405020304" pitchFamily="18" charset="0"/>
              </a:rPr>
              <a:t>during</a:t>
            </a:r>
            <a:r>
              <a:rPr lang="de-DE" sz="2200" i="1" dirty="0">
                <a:latin typeface="Times New Roman" panose="02020603050405020304" pitchFamily="18" charset="0"/>
                <a:cs typeface="Times New Roman" panose="02020603050405020304" pitchFamily="18" charset="0"/>
              </a:rPr>
              <a:t> follow-</a:t>
            </a:r>
            <a:r>
              <a:rPr lang="de-DE" sz="2200" i="1" dirty="0" err="1">
                <a:latin typeface="Times New Roman" panose="02020603050405020304" pitchFamily="18" charset="0"/>
                <a:cs typeface="Times New Roman" panose="02020603050405020304" pitchFamily="18" charset="0"/>
              </a:rPr>
              <a:t>up</a:t>
            </a:r>
            <a:endParaRPr lang="de-DE" sz="2200" i="1" dirty="0">
              <a:latin typeface="Times New Roman" panose="02020603050405020304" pitchFamily="18" charset="0"/>
              <a:cs typeface="Times New Roman" panose="02020603050405020304" pitchFamily="18" charset="0"/>
            </a:endParaRPr>
          </a:p>
          <a:p>
            <a:pPr marL="171450" lvl="1" indent="-171450" algn="l" defTabSz="800100">
              <a:lnSpc>
                <a:spcPct val="90000"/>
              </a:lnSpc>
              <a:spcBef>
                <a:spcPct val="0"/>
              </a:spcBef>
              <a:spcAft>
                <a:spcPct val="15000"/>
              </a:spcAft>
              <a:buChar char="••"/>
            </a:pPr>
            <a:endParaRPr lang="de-AT" sz="1800" kern="1200" dirty="0">
              <a:latin typeface="Times New Roman" panose="02020603050405020304" pitchFamily="18" charset="0"/>
              <a:cs typeface="Times New Roman" panose="02020603050405020304" pitchFamily="18" charset="0"/>
            </a:endParaRPr>
          </a:p>
        </p:txBody>
      </p:sp>
      <p:pic>
        <p:nvPicPr>
          <p:cNvPr id="4" name="Grafik 3"/>
          <p:cNvPicPr>
            <a:picLocks noChangeAspect="1"/>
          </p:cNvPicPr>
          <p:nvPr/>
        </p:nvPicPr>
        <p:blipFill rotWithShape="1">
          <a:blip r:embed="rId4"/>
          <a:srcRect l="65250"/>
          <a:stretch/>
        </p:blipFill>
        <p:spPr>
          <a:xfrm>
            <a:off x="7441214" y="3495330"/>
            <a:ext cx="1644242" cy="1840066"/>
          </a:xfrm>
          <a:prstGeom prst="rect">
            <a:avLst/>
          </a:prstGeom>
        </p:spPr>
      </p:pic>
      <p:sp>
        <p:nvSpPr>
          <p:cNvPr id="7" name="Rechteck 6"/>
          <p:cNvSpPr/>
          <p:nvPr/>
        </p:nvSpPr>
        <p:spPr>
          <a:xfrm>
            <a:off x="7264866" y="4681057"/>
            <a:ext cx="260059" cy="352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0" name="Audio 9">
            <a:hlinkClick r:id="" action="ppaction://media"/>
            <a:extLst>
              <a:ext uri="{FF2B5EF4-FFF2-40B4-BE49-F238E27FC236}">
                <a16:creationId xmlns:a16="http://schemas.microsoft.com/office/drawing/2014/main" id="{5B705336-849E-47E4-B4AF-DF35AAF095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716008"/>
      </p:ext>
    </p:extLst>
  </p:cSld>
  <p:clrMapOvr>
    <a:masterClrMapping/>
  </p:clrMapOvr>
  <mc:AlternateContent xmlns:mc="http://schemas.openxmlformats.org/markup-compatibility/2006">
    <mc:Choice xmlns:p14="http://schemas.microsoft.com/office/powerpoint/2010/main" Requires="p14">
      <p:transition spd="slow" p14:dur="2000" advTm="30172"/>
    </mc:Choice>
    <mc:Fallback>
      <p:transition spd="slow" advTm="30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935203"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sp>
        <p:nvSpPr>
          <p:cNvPr id="7" name="Rechteck 6"/>
          <p:cNvSpPr/>
          <p:nvPr/>
        </p:nvSpPr>
        <p:spPr>
          <a:xfrm>
            <a:off x="7264866" y="4681057"/>
            <a:ext cx="260059" cy="352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9" name="Grafik 8"/>
          <p:cNvPicPr>
            <a:picLocks noChangeAspect="1"/>
          </p:cNvPicPr>
          <p:nvPr/>
        </p:nvPicPr>
        <p:blipFill rotWithShape="1">
          <a:blip r:embed="rId4"/>
          <a:srcRect l="3297" t="30366" r="65795" b="38830"/>
          <a:stretch/>
        </p:blipFill>
        <p:spPr>
          <a:xfrm>
            <a:off x="4394840" y="1577128"/>
            <a:ext cx="3744912" cy="1199625"/>
          </a:xfrm>
          <a:prstGeom prst="rect">
            <a:avLst/>
          </a:prstGeom>
        </p:spPr>
      </p:pic>
      <p:pic>
        <p:nvPicPr>
          <p:cNvPr id="12" name="Grafik 11"/>
          <p:cNvPicPr>
            <a:picLocks noChangeAspect="1"/>
          </p:cNvPicPr>
          <p:nvPr/>
        </p:nvPicPr>
        <p:blipFill rotWithShape="1">
          <a:blip r:embed="rId5"/>
          <a:srcRect l="13713" t="12847" r="70258" b="74103"/>
          <a:stretch/>
        </p:blipFill>
        <p:spPr>
          <a:xfrm>
            <a:off x="4394840" y="3234238"/>
            <a:ext cx="4552241" cy="1191237"/>
          </a:xfrm>
          <a:prstGeom prst="rect">
            <a:avLst/>
          </a:prstGeom>
        </p:spPr>
      </p:pic>
      <p:pic>
        <p:nvPicPr>
          <p:cNvPr id="13" name="Grafik 12"/>
          <p:cNvPicPr>
            <a:picLocks noChangeAspect="1"/>
          </p:cNvPicPr>
          <p:nvPr/>
        </p:nvPicPr>
        <p:blipFill>
          <a:blip r:embed="rId6"/>
          <a:stretch>
            <a:fillRect/>
          </a:stretch>
        </p:blipFill>
        <p:spPr>
          <a:xfrm>
            <a:off x="8853228" y="3213547"/>
            <a:ext cx="1116304" cy="1116304"/>
          </a:xfrm>
          <a:prstGeom prst="rect">
            <a:avLst/>
          </a:prstGeom>
        </p:spPr>
      </p:pic>
      <p:pic>
        <p:nvPicPr>
          <p:cNvPr id="14" name="Grafik 13"/>
          <p:cNvPicPr>
            <a:picLocks noChangeAspect="1"/>
          </p:cNvPicPr>
          <p:nvPr/>
        </p:nvPicPr>
        <p:blipFill rotWithShape="1">
          <a:blip r:embed="rId7"/>
          <a:srcRect l="2946" t="20506" r="64397" b="53394"/>
          <a:stretch/>
        </p:blipFill>
        <p:spPr>
          <a:xfrm>
            <a:off x="4442419" y="4727197"/>
            <a:ext cx="4373846" cy="1123558"/>
          </a:xfrm>
          <a:prstGeom prst="rect">
            <a:avLst/>
          </a:prstGeom>
        </p:spPr>
      </p:pic>
      <p:pic>
        <p:nvPicPr>
          <p:cNvPr id="17" name="Grafik 16"/>
          <p:cNvPicPr>
            <a:picLocks noChangeAspect="1"/>
          </p:cNvPicPr>
          <p:nvPr/>
        </p:nvPicPr>
        <p:blipFill>
          <a:blip r:embed="rId8"/>
          <a:stretch>
            <a:fillRect/>
          </a:stretch>
        </p:blipFill>
        <p:spPr>
          <a:xfrm>
            <a:off x="8980660" y="4671583"/>
            <a:ext cx="962549" cy="1234785"/>
          </a:xfrm>
          <a:prstGeom prst="rect">
            <a:avLst/>
          </a:prstGeom>
        </p:spPr>
      </p:pic>
      <p:pic>
        <p:nvPicPr>
          <p:cNvPr id="18" name="Grafik 17"/>
          <p:cNvPicPr>
            <a:picLocks noChangeAspect="1"/>
          </p:cNvPicPr>
          <p:nvPr/>
        </p:nvPicPr>
        <p:blipFill>
          <a:blip r:embed="rId9"/>
          <a:stretch>
            <a:fillRect/>
          </a:stretch>
        </p:blipFill>
        <p:spPr>
          <a:xfrm>
            <a:off x="8462919" y="2030267"/>
            <a:ext cx="2291767" cy="293346"/>
          </a:xfrm>
          <a:prstGeom prst="rect">
            <a:avLst/>
          </a:prstGeom>
        </p:spPr>
      </p:pic>
      <p:sp>
        <p:nvSpPr>
          <p:cNvPr id="19" name="Textfeld 18">
            <a:extLst>
              <a:ext uri="{FF2B5EF4-FFF2-40B4-BE49-F238E27FC236}">
                <a16:creationId xmlns:a16="http://schemas.microsoft.com/office/drawing/2014/main" id="{8187D080-ADDF-4339-B0DF-5933FFD05A91}"/>
              </a:ext>
            </a:extLst>
          </p:cNvPr>
          <p:cNvSpPr txBox="1"/>
          <p:nvPr/>
        </p:nvSpPr>
        <p:spPr>
          <a:xfrm>
            <a:off x="208961" y="6258651"/>
            <a:ext cx="6146276" cy="1107996"/>
          </a:xfrm>
          <a:prstGeom prst="rect">
            <a:avLst/>
          </a:prstGeom>
          <a:noFill/>
        </p:spPr>
        <p:txBody>
          <a:bodyPr wrap="square" rtlCol="0">
            <a:spAutoFit/>
          </a:bodyPr>
          <a:lstStyle/>
          <a:p>
            <a:r>
              <a:rPr lang="de-AT" sz="1000" dirty="0" err="1"/>
              <a:t>Kidwell</a:t>
            </a:r>
            <a:r>
              <a:rPr lang="de-AT" sz="1000" dirty="0"/>
              <a:t> et al. J Neuroimaging 2001</a:t>
            </a:r>
          </a:p>
          <a:p>
            <a:r>
              <a:rPr lang="de-DE" sz="1000" dirty="0"/>
              <a:t>Mok et al. </a:t>
            </a:r>
            <a:r>
              <a:rPr lang="de-DE" sz="1000" dirty="0" err="1"/>
              <a:t>Stroke</a:t>
            </a:r>
            <a:r>
              <a:rPr lang="de-DE" sz="1000" dirty="0"/>
              <a:t> 2012</a:t>
            </a:r>
          </a:p>
          <a:p>
            <a:r>
              <a:rPr lang="de-DE" sz="1000" dirty="0"/>
              <a:t>Rodriguez et al. </a:t>
            </a:r>
            <a:r>
              <a:rPr lang="de-DE" sz="1000" dirty="0" err="1"/>
              <a:t>Int</a:t>
            </a:r>
            <a:r>
              <a:rPr lang="de-DE" sz="1000" dirty="0"/>
              <a:t> J </a:t>
            </a:r>
            <a:r>
              <a:rPr lang="de-DE" sz="1000" dirty="0" err="1"/>
              <a:t>Stroke</a:t>
            </a:r>
            <a:r>
              <a:rPr lang="de-DE" sz="1000" dirty="0"/>
              <a:t> 2010</a:t>
            </a:r>
            <a:endParaRPr lang="de-AT" sz="1000" dirty="0"/>
          </a:p>
          <a:p>
            <a:pPr lvl="1"/>
            <a:endParaRPr lang="de-AT" dirty="0"/>
          </a:p>
          <a:p>
            <a:pPr lvl="1"/>
            <a:endParaRPr lang="de-AT" dirty="0"/>
          </a:p>
        </p:txBody>
      </p:sp>
      <p:sp>
        <p:nvSpPr>
          <p:cNvPr id="20" name="Freihandform 19">
            <a:extLst>
              <a:ext uri="{FF2B5EF4-FFF2-40B4-BE49-F238E27FC236}">
                <a16:creationId xmlns:a16="http://schemas.microsoft.com/office/drawing/2014/main" id="{6AFA2DAB-7F71-4A81-8AA3-1AC2F7D3B05C}"/>
              </a:ext>
            </a:extLst>
          </p:cNvPr>
          <p:cNvSpPr/>
          <p:nvPr/>
        </p:nvSpPr>
        <p:spPr>
          <a:xfrm>
            <a:off x="763626" y="2525088"/>
            <a:ext cx="3466820" cy="2441196"/>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0" lvl="1" algn="ctr" defTabSz="800100">
              <a:lnSpc>
                <a:spcPct val="90000"/>
              </a:lnSpc>
              <a:spcBef>
                <a:spcPct val="0"/>
              </a:spcBef>
              <a:spcAft>
                <a:spcPct val="15000"/>
              </a:spcAft>
            </a:pPr>
            <a:r>
              <a:rPr lang="de-DE" b="1" dirty="0">
                <a:latin typeface="Times New Roman" panose="02020603050405020304" pitchFamily="18" charset="0"/>
                <a:cs typeface="Times New Roman" panose="02020603050405020304" pitchFamily="18" charset="0"/>
              </a:rPr>
              <a:t>Strong </a:t>
            </a:r>
            <a:r>
              <a:rPr lang="de-DE" b="1" dirty="0" err="1">
                <a:latin typeface="Times New Roman" panose="02020603050405020304" pitchFamily="18" charset="0"/>
                <a:cs typeface="Times New Roman" panose="02020603050405020304" pitchFamily="18" charset="0"/>
              </a:rPr>
              <a:t>correlation</a:t>
            </a:r>
            <a:r>
              <a:rPr lang="de-DE" b="1" dirty="0">
                <a:latin typeface="Times New Roman" panose="02020603050405020304" pitchFamily="18" charset="0"/>
                <a:cs typeface="Times New Roman" panose="02020603050405020304" pitchFamily="18" charset="0"/>
              </a:rPr>
              <a:t> </a:t>
            </a:r>
            <a:r>
              <a:rPr lang="de-DE" b="1" dirty="0" err="1">
                <a:latin typeface="Times New Roman" panose="02020603050405020304" pitchFamily="18" charset="0"/>
                <a:cs typeface="Times New Roman" panose="02020603050405020304" pitchFamily="18" charset="0"/>
              </a:rPr>
              <a:t>between</a:t>
            </a:r>
            <a:r>
              <a:rPr lang="de-DE" b="1" dirty="0">
                <a:latin typeface="Times New Roman" panose="02020603050405020304" pitchFamily="18" charset="0"/>
                <a:cs typeface="Times New Roman" panose="02020603050405020304" pitchFamily="18" charset="0"/>
              </a:rPr>
              <a:t> PI </a:t>
            </a:r>
            <a:r>
              <a:rPr lang="de-DE" b="1" dirty="0" err="1">
                <a:latin typeface="Times New Roman" panose="02020603050405020304" pitchFamily="18" charset="0"/>
                <a:cs typeface="Times New Roman" panose="02020603050405020304" pitchFamily="18" charset="0"/>
              </a:rPr>
              <a:t>and</a:t>
            </a:r>
            <a:r>
              <a:rPr lang="de-DE" b="1" dirty="0">
                <a:latin typeface="Times New Roman" panose="02020603050405020304" pitchFamily="18" charset="0"/>
                <a:cs typeface="Times New Roman" panose="02020603050405020304" pitchFamily="18" charset="0"/>
              </a:rPr>
              <a:t> WMH</a:t>
            </a:r>
          </a:p>
          <a:p>
            <a:pPr marL="0" lvl="1" algn="ctr" defTabSz="800100">
              <a:lnSpc>
                <a:spcPct val="90000"/>
              </a:lnSpc>
              <a:spcBef>
                <a:spcPct val="0"/>
              </a:spcBef>
              <a:spcAft>
                <a:spcPct val="15000"/>
              </a:spcAft>
            </a:pPr>
            <a:endParaRPr lang="de-DE" sz="1800" b="1" kern="1200" dirty="0">
              <a:latin typeface="Times New Roman" panose="02020603050405020304" pitchFamily="18" charset="0"/>
              <a:cs typeface="Times New Roman" panose="02020603050405020304" pitchFamily="18" charset="0"/>
            </a:endParaRPr>
          </a:p>
          <a:p>
            <a:pPr marL="0" lvl="1" algn="ctr" defTabSz="800100">
              <a:lnSpc>
                <a:spcPct val="90000"/>
              </a:lnSpc>
              <a:spcBef>
                <a:spcPct val="0"/>
              </a:spcBef>
              <a:spcAft>
                <a:spcPct val="15000"/>
              </a:spcAft>
            </a:pPr>
            <a:r>
              <a:rPr lang="de-DE" i="1" dirty="0">
                <a:latin typeface="Times New Roman" panose="02020603050405020304" pitchFamily="18" charset="0"/>
                <a:cs typeface="Times New Roman" panose="02020603050405020304" pitchFamily="18" charset="0"/>
              </a:rPr>
              <a:t>-</a:t>
            </a:r>
            <a:r>
              <a:rPr lang="de-DE" i="1" dirty="0" err="1">
                <a:latin typeface="Times New Roman" panose="02020603050405020304" pitchFamily="18" charset="0"/>
                <a:cs typeface="Times New Roman" panose="02020603050405020304" pitchFamily="18" charset="0"/>
              </a:rPr>
              <a:t>small</a:t>
            </a:r>
            <a:r>
              <a:rPr lang="de-DE" i="1"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study</a:t>
            </a:r>
            <a:r>
              <a:rPr lang="de-DE" i="1"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cohorts</a:t>
            </a:r>
            <a:endParaRPr lang="de-DE" i="1" dirty="0">
              <a:latin typeface="Times New Roman" panose="02020603050405020304" pitchFamily="18" charset="0"/>
              <a:cs typeface="Times New Roman" panose="02020603050405020304" pitchFamily="18" charset="0"/>
            </a:endParaRPr>
          </a:p>
          <a:p>
            <a:pPr marL="0" lvl="1" algn="ctr" defTabSz="800100">
              <a:lnSpc>
                <a:spcPct val="90000"/>
              </a:lnSpc>
              <a:spcBef>
                <a:spcPct val="0"/>
              </a:spcBef>
              <a:spcAft>
                <a:spcPct val="15000"/>
              </a:spcAft>
            </a:pPr>
            <a:endParaRPr lang="de-DE" sz="1800" i="1" kern="1200" dirty="0">
              <a:latin typeface="Times New Roman" panose="02020603050405020304" pitchFamily="18" charset="0"/>
              <a:cs typeface="Times New Roman" panose="02020603050405020304" pitchFamily="18" charset="0"/>
            </a:endParaRPr>
          </a:p>
          <a:p>
            <a:pPr marL="0" lvl="1" algn="ctr" defTabSz="800100">
              <a:lnSpc>
                <a:spcPct val="90000"/>
              </a:lnSpc>
              <a:spcBef>
                <a:spcPct val="0"/>
              </a:spcBef>
              <a:spcAft>
                <a:spcPct val="15000"/>
              </a:spcAft>
            </a:pPr>
            <a:r>
              <a:rPr lang="de-DE" i="1" dirty="0">
                <a:latin typeface="Times New Roman" panose="02020603050405020304" pitchFamily="18" charset="0"/>
                <a:cs typeface="Times New Roman" panose="02020603050405020304" pitchFamily="18" charset="0"/>
              </a:rPr>
              <a:t>-</a:t>
            </a:r>
            <a:r>
              <a:rPr lang="de-DE" i="1" dirty="0" err="1">
                <a:latin typeface="Times New Roman" panose="02020603050405020304" pitchFamily="18" charset="0"/>
                <a:cs typeface="Times New Roman" panose="02020603050405020304" pitchFamily="18" charset="0"/>
              </a:rPr>
              <a:t>did</a:t>
            </a:r>
            <a:r>
              <a:rPr lang="de-DE" i="1" dirty="0">
                <a:latin typeface="Times New Roman" panose="02020603050405020304" pitchFamily="18" charset="0"/>
                <a:cs typeface="Times New Roman" panose="02020603050405020304" pitchFamily="18" charset="0"/>
              </a:rPr>
              <a:t> not </a:t>
            </a:r>
            <a:r>
              <a:rPr lang="de-DE" i="1" dirty="0" err="1">
                <a:latin typeface="Times New Roman" panose="02020603050405020304" pitchFamily="18" charset="0"/>
                <a:cs typeface="Times New Roman" panose="02020603050405020304" pitchFamily="18" charset="0"/>
              </a:rPr>
              <a:t>adjust</a:t>
            </a:r>
            <a:r>
              <a:rPr lang="de-DE" i="1"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for</a:t>
            </a:r>
            <a:r>
              <a:rPr lang="de-DE" i="1"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important</a:t>
            </a:r>
            <a:r>
              <a:rPr lang="de-DE" i="1" dirty="0">
                <a:latin typeface="Times New Roman" panose="02020603050405020304" pitchFamily="18" charset="0"/>
                <a:cs typeface="Times New Roman" panose="02020603050405020304" pitchFamily="18" charset="0"/>
              </a:rPr>
              <a:t> </a:t>
            </a:r>
            <a:r>
              <a:rPr lang="de-DE" i="1" dirty="0" err="1">
                <a:latin typeface="Times New Roman" panose="02020603050405020304" pitchFamily="18" charset="0"/>
                <a:cs typeface="Times New Roman" panose="02020603050405020304" pitchFamily="18" charset="0"/>
              </a:rPr>
              <a:t>confounders</a:t>
            </a:r>
            <a:r>
              <a:rPr lang="de-DE" i="1" dirty="0">
                <a:latin typeface="Times New Roman" panose="02020603050405020304" pitchFamily="18" charset="0"/>
                <a:cs typeface="Times New Roman" panose="02020603050405020304" pitchFamily="18" charset="0"/>
              </a:rPr>
              <a:t>!</a:t>
            </a:r>
          </a:p>
          <a:p>
            <a:pPr marL="0" lvl="1" algn="ctr" defTabSz="800100">
              <a:lnSpc>
                <a:spcPct val="90000"/>
              </a:lnSpc>
              <a:spcBef>
                <a:spcPct val="0"/>
              </a:spcBef>
              <a:spcAft>
                <a:spcPct val="15000"/>
              </a:spcAft>
            </a:pPr>
            <a:endParaRPr lang="de-DE" sz="1800" i="1" kern="1200" dirty="0">
              <a:latin typeface="Times New Roman" panose="02020603050405020304" pitchFamily="18" charset="0"/>
              <a:cs typeface="Times New Roman" panose="02020603050405020304" pitchFamily="18" charset="0"/>
            </a:endParaRPr>
          </a:p>
        </p:txBody>
      </p:sp>
      <p:sp>
        <p:nvSpPr>
          <p:cNvPr id="21" name="Freihandform 20">
            <a:extLst>
              <a:ext uri="{FF2B5EF4-FFF2-40B4-BE49-F238E27FC236}">
                <a16:creationId xmlns:a16="http://schemas.microsoft.com/office/drawing/2014/main" id="{20B981B7-F8FE-4AD8-A4A2-0183F2CD0577}"/>
              </a:ext>
            </a:extLst>
          </p:cNvPr>
          <p:cNvSpPr/>
          <p:nvPr/>
        </p:nvSpPr>
        <p:spPr>
          <a:xfrm>
            <a:off x="1504246" y="2111966"/>
            <a:ext cx="2279189"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err="1">
                <a:latin typeface="Times New Roman" panose="02020603050405020304" pitchFamily="18" charset="0"/>
                <a:cs typeface="Times New Roman" panose="02020603050405020304" pitchFamily="18" charset="0"/>
              </a:rPr>
              <a:t>Earlier</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studies</a:t>
            </a:r>
            <a:endParaRPr lang="de-AT" sz="2200" b="1" kern="1200" dirty="0">
              <a:latin typeface="Times New Roman" panose="02020603050405020304" pitchFamily="18"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847F9475-6CFD-4D4A-ACB2-E09B5593243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576056341"/>
      </p:ext>
    </p:extLst>
  </p:cSld>
  <p:clrMapOvr>
    <a:masterClrMapping/>
  </p:clrMapOvr>
  <mc:AlternateContent xmlns:mc="http://schemas.openxmlformats.org/markup-compatibility/2006">
    <mc:Choice xmlns:p14="http://schemas.microsoft.com/office/powerpoint/2010/main" Requires="p14">
      <p:transition spd="slow" p14:dur="2000" advTm="42339"/>
    </mc:Choice>
    <mc:Fallback>
      <p:transition spd="slow" advTm="42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935203"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sp>
        <p:nvSpPr>
          <p:cNvPr id="6" name="Freihandform 5">
            <a:extLst>
              <a:ext uri="{FF2B5EF4-FFF2-40B4-BE49-F238E27FC236}">
                <a16:creationId xmlns:a16="http://schemas.microsoft.com/office/drawing/2014/main" id="{20B981B7-F8FE-4AD8-A4A2-0183F2CD0577}"/>
              </a:ext>
            </a:extLst>
          </p:cNvPr>
          <p:cNvSpPr/>
          <p:nvPr/>
        </p:nvSpPr>
        <p:spPr>
          <a:xfrm>
            <a:off x="4110607" y="727200"/>
            <a:ext cx="2944534"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Univariable </a:t>
            </a:r>
            <a:r>
              <a:rPr lang="de-DE" sz="2200" b="1" dirty="0" err="1">
                <a:latin typeface="Times New Roman" panose="02020603050405020304" pitchFamily="18" charset="0"/>
                <a:cs typeface="Times New Roman" panose="02020603050405020304" pitchFamily="18" charset="0"/>
              </a:rPr>
              <a:t>analysis</a:t>
            </a:r>
            <a:endParaRPr lang="de-AT" sz="2200" b="1" kern="1200" dirty="0">
              <a:latin typeface="Times New Roman" panose="02020603050405020304" pitchFamily="18" charset="0"/>
              <a:cs typeface="Times New Roman" panose="02020603050405020304" pitchFamily="18" charset="0"/>
            </a:endParaRPr>
          </a:p>
        </p:txBody>
      </p:sp>
      <p:sp>
        <p:nvSpPr>
          <p:cNvPr id="7" name="Rechteck 6"/>
          <p:cNvSpPr/>
          <p:nvPr/>
        </p:nvSpPr>
        <p:spPr>
          <a:xfrm>
            <a:off x="7264866" y="4681057"/>
            <a:ext cx="260059" cy="3523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8" name="Grafik 7">
            <a:extLst>
              <a:ext uri="{FF2B5EF4-FFF2-40B4-BE49-F238E27FC236}">
                <a16:creationId xmlns:a16="http://schemas.microsoft.com/office/drawing/2014/main" id="{DC2E0A2C-AE1A-4B32-A87F-B47246410859}"/>
              </a:ext>
            </a:extLst>
          </p:cNvPr>
          <p:cNvPicPr>
            <a:picLocks noChangeAspect="1"/>
          </p:cNvPicPr>
          <p:nvPr/>
        </p:nvPicPr>
        <p:blipFill rotWithShape="1">
          <a:blip r:embed="rId4"/>
          <a:srcRect l="21463" t="24625" r="22048" b="57826"/>
          <a:stretch/>
        </p:blipFill>
        <p:spPr>
          <a:xfrm>
            <a:off x="1359017" y="1208240"/>
            <a:ext cx="8349187" cy="1456758"/>
          </a:xfrm>
          <a:prstGeom prst="rect">
            <a:avLst/>
          </a:prstGeom>
        </p:spPr>
      </p:pic>
      <p:pic>
        <p:nvPicPr>
          <p:cNvPr id="9" name="Grafik 8">
            <a:extLst>
              <a:ext uri="{FF2B5EF4-FFF2-40B4-BE49-F238E27FC236}">
                <a16:creationId xmlns:a16="http://schemas.microsoft.com/office/drawing/2014/main" id="{91C31E68-0267-4CC5-9E23-567231B10455}"/>
              </a:ext>
            </a:extLst>
          </p:cNvPr>
          <p:cNvPicPr>
            <a:picLocks noChangeAspect="1"/>
          </p:cNvPicPr>
          <p:nvPr/>
        </p:nvPicPr>
        <p:blipFill rotWithShape="1">
          <a:blip r:embed="rId5"/>
          <a:srcRect l="21623" t="46194" r="21702" b="49327"/>
          <a:stretch/>
        </p:blipFill>
        <p:spPr>
          <a:xfrm>
            <a:off x="1402125" y="2664998"/>
            <a:ext cx="8341759" cy="363428"/>
          </a:xfrm>
          <a:prstGeom prst="rect">
            <a:avLst/>
          </a:prstGeom>
        </p:spPr>
      </p:pic>
      <p:sp>
        <p:nvSpPr>
          <p:cNvPr id="10" name="Freihandform 9">
            <a:extLst>
              <a:ext uri="{FF2B5EF4-FFF2-40B4-BE49-F238E27FC236}">
                <a16:creationId xmlns:a16="http://schemas.microsoft.com/office/drawing/2014/main" id="{20B981B7-F8FE-4AD8-A4A2-0183F2CD0577}"/>
              </a:ext>
            </a:extLst>
          </p:cNvPr>
          <p:cNvSpPr/>
          <p:nvPr/>
        </p:nvSpPr>
        <p:spPr>
          <a:xfrm>
            <a:off x="4026717" y="3929876"/>
            <a:ext cx="3296872"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Multivariable </a:t>
            </a:r>
            <a:r>
              <a:rPr lang="de-DE" sz="2200" b="1" dirty="0" err="1">
                <a:latin typeface="Times New Roman" panose="02020603050405020304" pitchFamily="18" charset="0"/>
                <a:cs typeface="Times New Roman" panose="02020603050405020304" pitchFamily="18" charset="0"/>
              </a:rPr>
              <a:t>analysis</a:t>
            </a:r>
            <a:endParaRPr lang="de-AT" sz="2200" b="1" kern="1200" dirty="0">
              <a:latin typeface="Times New Roman" panose="02020603050405020304" pitchFamily="18" charset="0"/>
              <a:cs typeface="Times New Roman" panose="02020603050405020304" pitchFamily="18" charset="0"/>
            </a:endParaRPr>
          </a:p>
        </p:txBody>
      </p:sp>
      <p:pic>
        <p:nvPicPr>
          <p:cNvPr id="11" name="Grafik 10">
            <a:extLst>
              <a:ext uri="{FF2B5EF4-FFF2-40B4-BE49-F238E27FC236}">
                <a16:creationId xmlns:a16="http://schemas.microsoft.com/office/drawing/2014/main" id="{91C31E68-0267-4CC5-9E23-567231B10455}"/>
              </a:ext>
            </a:extLst>
          </p:cNvPr>
          <p:cNvPicPr>
            <a:picLocks noChangeAspect="1"/>
          </p:cNvPicPr>
          <p:nvPr/>
        </p:nvPicPr>
        <p:blipFill rotWithShape="1">
          <a:blip r:embed="rId5"/>
          <a:srcRect l="21623" t="55188" r="21702" b="39953"/>
          <a:stretch/>
        </p:blipFill>
        <p:spPr>
          <a:xfrm>
            <a:off x="1402125" y="3028425"/>
            <a:ext cx="8341759" cy="394282"/>
          </a:xfrm>
          <a:prstGeom prst="rect">
            <a:avLst/>
          </a:prstGeom>
        </p:spPr>
      </p:pic>
      <p:pic>
        <p:nvPicPr>
          <p:cNvPr id="12" name="Grafik 11">
            <a:extLst>
              <a:ext uri="{FF2B5EF4-FFF2-40B4-BE49-F238E27FC236}">
                <a16:creationId xmlns:a16="http://schemas.microsoft.com/office/drawing/2014/main" id="{D3458C0B-B18D-4E88-9B77-35AF17ED16FC}"/>
              </a:ext>
            </a:extLst>
          </p:cNvPr>
          <p:cNvPicPr>
            <a:picLocks noChangeAspect="1"/>
          </p:cNvPicPr>
          <p:nvPr/>
        </p:nvPicPr>
        <p:blipFill rotWithShape="1">
          <a:blip r:embed="rId6"/>
          <a:srcRect l="21064" t="37021" r="22048" b="49728"/>
          <a:stretch/>
        </p:blipFill>
        <p:spPr>
          <a:xfrm>
            <a:off x="1186773" y="4493154"/>
            <a:ext cx="8605437" cy="1127473"/>
          </a:xfrm>
          <a:prstGeom prst="rect">
            <a:avLst/>
          </a:prstGeom>
        </p:spPr>
      </p:pic>
      <p:pic>
        <p:nvPicPr>
          <p:cNvPr id="13" name="Grafik 12">
            <a:extLst>
              <a:ext uri="{FF2B5EF4-FFF2-40B4-BE49-F238E27FC236}">
                <a16:creationId xmlns:a16="http://schemas.microsoft.com/office/drawing/2014/main" id="{D3458C0B-B18D-4E88-9B77-35AF17ED16FC}"/>
              </a:ext>
            </a:extLst>
          </p:cNvPr>
          <p:cNvPicPr>
            <a:picLocks noChangeAspect="1"/>
          </p:cNvPicPr>
          <p:nvPr/>
        </p:nvPicPr>
        <p:blipFill rotWithShape="1">
          <a:blip r:embed="rId6"/>
          <a:srcRect l="21064" t="76637" r="22048" b="19419"/>
          <a:stretch/>
        </p:blipFill>
        <p:spPr>
          <a:xfrm>
            <a:off x="1186772" y="5578683"/>
            <a:ext cx="8605437" cy="335560"/>
          </a:xfrm>
          <a:prstGeom prst="rect">
            <a:avLst/>
          </a:prstGeom>
        </p:spPr>
      </p:pic>
      <p:sp>
        <p:nvSpPr>
          <p:cNvPr id="14" name="CustomShape 3">
            <a:extLst>
              <a:ext uri="{FF2B5EF4-FFF2-40B4-BE49-F238E27FC236}">
                <a16:creationId xmlns:a16="http://schemas.microsoft.com/office/drawing/2014/main" id="{744EB381-D58A-4242-A831-67ACB85E607D}"/>
              </a:ext>
            </a:extLst>
          </p:cNvPr>
          <p:cNvSpPr/>
          <p:nvPr/>
        </p:nvSpPr>
        <p:spPr>
          <a:xfrm>
            <a:off x="2834090" y="6209024"/>
            <a:ext cx="5682125"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Adjusted</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for</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age</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and</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arterial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hypertension</a:t>
            </a:r>
            <a:r>
              <a:rPr lang="de-DE" sz="2400" b="1" spc="-1" dirty="0">
                <a:solidFill>
                  <a:srgbClr val="000000"/>
                </a:solidFill>
                <a:latin typeface="Garamond"/>
                <a:ea typeface="ＭＳ Ｐゴシック"/>
              </a:rPr>
              <a:t>!</a:t>
            </a:r>
            <a:endParaRPr lang="de-DE" sz="2400" b="1" spc="-1" dirty="0">
              <a:latin typeface="Arial"/>
            </a:endParaRPr>
          </a:p>
        </p:txBody>
      </p:sp>
      <p:sp>
        <p:nvSpPr>
          <p:cNvPr id="15" name="Ellipse 14">
            <a:extLst>
              <a:ext uri="{FF2B5EF4-FFF2-40B4-BE49-F238E27FC236}">
                <a16:creationId xmlns:a16="http://schemas.microsoft.com/office/drawing/2014/main" id="{9B076A21-2609-46FD-8019-98C30674255E}"/>
              </a:ext>
            </a:extLst>
          </p:cNvPr>
          <p:cNvSpPr/>
          <p:nvPr/>
        </p:nvSpPr>
        <p:spPr>
          <a:xfrm rot="5400000">
            <a:off x="8422436" y="4747512"/>
            <a:ext cx="900976" cy="1519732"/>
          </a:xfrm>
          <a:prstGeom prst="ellipse">
            <a:avLst/>
          </a:prstGeom>
          <a:noFill/>
          <a:ln w="762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p>
        </p:txBody>
      </p:sp>
      <p:pic>
        <p:nvPicPr>
          <p:cNvPr id="16" name="Audio 15">
            <a:hlinkClick r:id="" action="ppaction://media"/>
            <a:extLst>
              <a:ext uri="{FF2B5EF4-FFF2-40B4-BE49-F238E27FC236}">
                <a16:creationId xmlns:a16="http://schemas.microsoft.com/office/drawing/2014/main" id="{C1A295E5-E4AF-4E17-925D-432845639D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3188084"/>
      </p:ext>
    </p:extLst>
  </p:cSld>
  <p:clrMapOvr>
    <a:masterClrMapping/>
  </p:clrMapOvr>
  <mc:AlternateContent xmlns:mc="http://schemas.openxmlformats.org/markup-compatibility/2006">
    <mc:Choice xmlns:p14="http://schemas.microsoft.com/office/powerpoint/2010/main" Requires="p14">
      <p:transition spd="slow" p14:dur="2000" advTm="38764"/>
    </mc:Choice>
    <mc:Fallback>
      <p:transition spd="slow" advTm="38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935203"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sp>
        <p:nvSpPr>
          <p:cNvPr id="19" name="Textfeld 18">
            <a:extLst>
              <a:ext uri="{FF2B5EF4-FFF2-40B4-BE49-F238E27FC236}">
                <a16:creationId xmlns:a16="http://schemas.microsoft.com/office/drawing/2014/main" id="{8187D080-ADDF-4339-B0DF-5933FFD05A91}"/>
              </a:ext>
            </a:extLst>
          </p:cNvPr>
          <p:cNvSpPr txBox="1"/>
          <p:nvPr/>
        </p:nvSpPr>
        <p:spPr>
          <a:xfrm>
            <a:off x="208961" y="6537782"/>
            <a:ext cx="6146276" cy="523220"/>
          </a:xfrm>
          <a:prstGeom prst="rect">
            <a:avLst/>
          </a:prstGeom>
          <a:noFill/>
        </p:spPr>
        <p:txBody>
          <a:bodyPr wrap="square" rtlCol="0">
            <a:spAutoFit/>
          </a:bodyPr>
          <a:lstStyle/>
          <a:p>
            <a:r>
              <a:rPr lang="de-AT" sz="1000" dirty="0" err="1"/>
              <a:t>Westerhof</a:t>
            </a:r>
            <a:r>
              <a:rPr lang="de-AT" sz="1000" dirty="0"/>
              <a:t> et al, </a:t>
            </a:r>
            <a:r>
              <a:rPr lang="de-AT" sz="1000" dirty="0" err="1"/>
              <a:t>Med</a:t>
            </a:r>
            <a:r>
              <a:rPr lang="de-AT" sz="1000" dirty="0"/>
              <a:t> </a:t>
            </a:r>
            <a:r>
              <a:rPr lang="de-AT" sz="1000" dirty="0" err="1"/>
              <a:t>Biol</a:t>
            </a:r>
            <a:r>
              <a:rPr lang="de-AT" sz="1000" dirty="0"/>
              <a:t> Eng </a:t>
            </a:r>
            <a:r>
              <a:rPr lang="de-AT" sz="1000" dirty="0" err="1"/>
              <a:t>Comput</a:t>
            </a:r>
            <a:r>
              <a:rPr lang="de-AT" sz="1000" dirty="0"/>
              <a:t> 2009</a:t>
            </a:r>
            <a:endParaRPr lang="de-AT" dirty="0"/>
          </a:p>
          <a:p>
            <a:pPr lvl="1"/>
            <a:endParaRPr lang="de-AT" dirty="0"/>
          </a:p>
        </p:txBody>
      </p:sp>
      <p:sp>
        <p:nvSpPr>
          <p:cNvPr id="20" name="Freihandform 19">
            <a:extLst>
              <a:ext uri="{FF2B5EF4-FFF2-40B4-BE49-F238E27FC236}">
                <a16:creationId xmlns:a16="http://schemas.microsoft.com/office/drawing/2014/main" id="{6AFA2DAB-7F71-4A81-8AA3-1AC2F7D3B05C}"/>
              </a:ext>
            </a:extLst>
          </p:cNvPr>
          <p:cNvSpPr/>
          <p:nvPr/>
        </p:nvSpPr>
        <p:spPr>
          <a:xfrm>
            <a:off x="173804" y="2778987"/>
            <a:ext cx="2454674" cy="788641"/>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0" lvl="1" algn="ctr" defTabSz="800100">
              <a:lnSpc>
                <a:spcPct val="90000"/>
              </a:lnSpc>
              <a:spcBef>
                <a:spcPct val="0"/>
              </a:spcBef>
              <a:spcAft>
                <a:spcPct val="15000"/>
              </a:spcAft>
            </a:pPr>
            <a:r>
              <a:rPr lang="de-DE" b="1" dirty="0">
                <a:latin typeface="Times New Roman" panose="02020603050405020304" pitchFamily="18" charset="0"/>
                <a:cs typeface="Times New Roman" panose="02020603050405020304" pitchFamily="18" charset="0"/>
              </a:rPr>
              <a:t>Hypothesis </a:t>
            </a:r>
          </a:p>
          <a:p>
            <a:pPr marL="0" lvl="1" algn="ctr" defTabSz="800100">
              <a:lnSpc>
                <a:spcPct val="90000"/>
              </a:lnSpc>
              <a:spcBef>
                <a:spcPct val="0"/>
              </a:spcBef>
              <a:spcAft>
                <a:spcPct val="15000"/>
              </a:spcAft>
            </a:pPr>
            <a:endParaRPr lang="de-DE" sz="1800" b="1" kern="1200" dirty="0">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rotWithShape="1">
          <a:blip r:embed="rId5"/>
          <a:srcRect t="52978"/>
          <a:stretch/>
        </p:blipFill>
        <p:spPr>
          <a:xfrm>
            <a:off x="3253222" y="3771634"/>
            <a:ext cx="4183849" cy="1333530"/>
          </a:xfrm>
          <a:prstGeom prst="rect">
            <a:avLst/>
          </a:prstGeom>
        </p:spPr>
      </p:pic>
      <p:sp>
        <p:nvSpPr>
          <p:cNvPr id="15" name="CustomShape 3">
            <a:extLst>
              <a:ext uri="{FF2B5EF4-FFF2-40B4-BE49-F238E27FC236}">
                <a16:creationId xmlns:a16="http://schemas.microsoft.com/office/drawing/2014/main" id="{744EB381-D58A-4242-A831-67ACB85E607D}"/>
              </a:ext>
            </a:extLst>
          </p:cNvPr>
          <p:cNvSpPr/>
          <p:nvPr/>
        </p:nvSpPr>
        <p:spPr>
          <a:xfrm>
            <a:off x="3493383" y="3354601"/>
            <a:ext cx="3969527" cy="446300"/>
          </a:xfrm>
          <a:prstGeom prst="rect">
            <a:avLst/>
          </a:prstGeom>
          <a:solidFill>
            <a:schemeClr val="bg1">
              <a:lumMod val="85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Reduced</a:t>
            </a:r>
            <a:r>
              <a:rPr lang="de-DE" sz="2400" b="1" spc="-1" dirty="0">
                <a:solidFill>
                  <a:srgbClr val="000000"/>
                </a:solidFill>
                <a:latin typeface="Garamond"/>
                <a:ea typeface="ＭＳ Ｐゴシック"/>
              </a:rPr>
              <a:t> Windkessel </a:t>
            </a:r>
            <a:r>
              <a:rPr lang="de-DE" sz="2400" b="1" spc="-1" dirty="0" err="1">
                <a:solidFill>
                  <a:srgbClr val="000000"/>
                </a:solidFill>
                <a:latin typeface="Garamond"/>
                <a:ea typeface="ＭＳ Ｐゴシック"/>
              </a:rPr>
              <a:t>effect</a:t>
            </a:r>
            <a:endParaRPr lang="de-DE" sz="2400" b="1" spc="-1" dirty="0">
              <a:latin typeface="Arial"/>
            </a:endParaRPr>
          </a:p>
        </p:txBody>
      </p:sp>
      <p:sp>
        <p:nvSpPr>
          <p:cNvPr id="16" name="Freihandform 15">
            <a:extLst>
              <a:ext uri="{FF2B5EF4-FFF2-40B4-BE49-F238E27FC236}">
                <a16:creationId xmlns:a16="http://schemas.microsoft.com/office/drawing/2014/main" id="{20B981B7-F8FE-4AD8-A4A2-0183F2CD0577}"/>
              </a:ext>
            </a:extLst>
          </p:cNvPr>
          <p:cNvSpPr/>
          <p:nvPr/>
        </p:nvSpPr>
        <p:spPr>
          <a:xfrm>
            <a:off x="1433851" y="1561213"/>
            <a:ext cx="8284769"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ctr"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Progression </a:t>
            </a:r>
            <a:r>
              <a:rPr lang="de-DE" sz="2200" b="1" dirty="0" err="1">
                <a:latin typeface="Times New Roman" panose="02020603050405020304" pitchFamily="18" charset="0"/>
                <a:cs typeface="Times New Roman" panose="02020603050405020304" pitchFamily="18" charset="0"/>
              </a:rPr>
              <a:t>of</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white</a:t>
            </a:r>
            <a:r>
              <a:rPr lang="de-DE" sz="2200" b="1" dirty="0">
                <a:latin typeface="Times New Roman" panose="02020603050405020304" pitchFamily="18" charset="0"/>
                <a:cs typeface="Times New Roman" panose="02020603050405020304" pitchFamily="18" charset="0"/>
              </a:rPr>
              <a:t> matter </a:t>
            </a:r>
            <a:r>
              <a:rPr lang="de-DE" sz="2200" b="1" dirty="0" err="1">
                <a:latin typeface="Times New Roman" panose="02020603050405020304" pitchFamily="18" charset="0"/>
                <a:cs typeface="Times New Roman" panose="02020603050405020304" pitchFamily="18" charset="0"/>
              </a:rPr>
              <a:t>hyperintensities</a:t>
            </a:r>
            <a:endParaRPr lang="de-AT" sz="2200" b="1" kern="1200" dirty="0">
              <a:latin typeface="Times New Roman" panose="02020603050405020304" pitchFamily="18" charset="0"/>
              <a:cs typeface="Times New Roman" panose="02020603050405020304" pitchFamily="18" charset="0"/>
            </a:endParaRPr>
          </a:p>
        </p:txBody>
      </p:sp>
      <p:cxnSp>
        <p:nvCxnSpPr>
          <p:cNvPr id="8" name="Gerade Verbindung mit Pfeil 7"/>
          <p:cNvCxnSpPr/>
          <p:nvPr/>
        </p:nvCxnSpPr>
        <p:spPr>
          <a:xfrm flipV="1">
            <a:off x="2883469" y="5028190"/>
            <a:ext cx="466827" cy="58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CustomShape 3">
            <a:extLst>
              <a:ext uri="{FF2B5EF4-FFF2-40B4-BE49-F238E27FC236}">
                <a16:creationId xmlns:a16="http://schemas.microsoft.com/office/drawing/2014/main" id="{744EB381-D58A-4242-A831-67ACB85E607D}"/>
              </a:ext>
            </a:extLst>
          </p:cNvPr>
          <p:cNvSpPr/>
          <p:nvPr/>
        </p:nvSpPr>
        <p:spPr>
          <a:xfrm>
            <a:off x="125640" y="4159395"/>
            <a:ext cx="2530933" cy="436498"/>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000" b="1" spc="-1" dirty="0" err="1">
                <a:solidFill>
                  <a:srgbClr val="000000"/>
                </a:solidFill>
                <a:latin typeface="Garamond"/>
                <a:ea typeface="ＭＳ Ｐゴシック"/>
              </a:rPr>
              <a:t>Arterial</a:t>
            </a:r>
            <a:r>
              <a:rPr lang="de-DE" sz="2000" b="1" spc="-1" dirty="0">
                <a:solidFill>
                  <a:srgbClr val="000000"/>
                </a:solidFill>
                <a:latin typeface="Garamond"/>
                <a:ea typeface="ＭＳ Ｐゴシック"/>
              </a:rPr>
              <a:t> </a:t>
            </a:r>
            <a:r>
              <a:rPr lang="de-DE" sz="2000" b="1" spc="-1" dirty="0" err="1">
                <a:solidFill>
                  <a:srgbClr val="000000"/>
                </a:solidFill>
                <a:latin typeface="Garamond"/>
                <a:ea typeface="ＭＳ Ｐゴシック"/>
              </a:rPr>
              <a:t>stiffening</a:t>
            </a:r>
            <a:endParaRPr lang="de-DE" sz="2000" b="1" spc="-1" dirty="0">
              <a:latin typeface="Arial"/>
            </a:endParaRPr>
          </a:p>
        </p:txBody>
      </p:sp>
      <p:cxnSp>
        <p:nvCxnSpPr>
          <p:cNvPr id="25" name="Gerade Verbindung mit Pfeil 24"/>
          <p:cNvCxnSpPr/>
          <p:nvPr/>
        </p:nvCxnSpPr>
        <p:spPr>
          <a:xfrm flipV="1">
            <a:off x="7462910" y="5028190"/>
            <a:ext cx="466827" cy="5825"/>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CustomShape 3">
            <a:extLst>
              <a:ext uri="{FF2B5EF4-FFF2-40B4-BE49-F238E27FC236}">
                <a16:creationId xmlns:a16="http://schemas.microsoft.com/office/drawing/2014/main" id="{744EB381-D58A-4242-A831-67ACB85E607D}"/>
              </a:ext>
            </a:extLst>
          </p:cNvPr>
          <p:cNvSpPr/>
          <p:nvPr/>
        </p:nvSpPr>
        <p:spPr>
          <a:xfrm>
            <a:off x="7929736" y="4605695"/>
            <a:ext cx="2873375" cy="84499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Damage</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of</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the</a:t>
            </a:r>
            <a:r>
              <a:rPr lang="de-DE" sz="2400" b="1" spc="-1" dirty="0">
                <a:solidFill>
                  <a:srgbClr val="000000"/>
                </a:solidFill>
                <a:latin typeface="Garamond"/>
                <a:ea typeface="ＭＳ Ｐゴシック"/>
              </a:rPr>
              <a:t> </a:t>
            </a:r>
          </a:p>
          <a:p>
            <a:pPr algn="ctr">
              <a:lnSpc>
                <a:spcPct val="100000"/>
              </a:lnSpc>
            </a:pPr>
            <a:r>
              <a:rPr lang="de-DE" sz="2400" b="1" spc="-1" dirty="0" err="1">
                <a:solidFill>
                  <a:srgbClr val="000000"/>
                </a:solidFill>
                <a:latin typeface="Garamond"/>
                <a:ea typeface="ＭＳ Ｐゴシック"/>
              </a:rPr>
              <a:t>small</a:t>
            </a:r>
            <a:r>
              <a:rPr lang="de-DE" sz="2400" b="1" spc="-1" dirty="0">
                <a:solidFill>
                  <a:srgbClr val="000000"/>
                </a:solidFill>
                <a:latin typeface="Garamond"/>
                <a:ea typeface="ＭＳ Ｐゴシック"/>
              </a:rPr>
              <a:t> cerebral </a:t>
            </a:r>
            <a:r>
              <a:rPr lang="de-DE" sz="2400" b="1" spc="-1" dirty="0" err="1">
                <a:solidFill>
                  <a:srgbClr val="000000"/>
                </a:solidFill>
                <a:latin typeface="Garamond"/>
                <a:ea typeface="ＭＳ Ｐゴシック"/>
              </a:rPr>
              <a:t>vessels</a:t>
            </a:r>
            <a:endParaRPr lang="de-DE" sz="2400" b="1" spc="-1" dirty="0">
              <a:latin typeface="Arial"/>
            </a:endParaRPr>
          </a:p>
        </p:txBody>
      </p:sp>
      <p:sp>
        <p:nvSpPr>
          <p:cNvPr id="27" name="CustomShape 3">
            <a:extLst>
              <a:ext uri="{FF2B5EF4-FFF2-40B4-BE49-F238E27FC236}">
                <a16:creationId xmlns:a16="http://schemas.microsoft.com/office/drawing/2014/main" id="{744EB381-D58A-4242-A831-67ACB85E607D}"/>
              </a:ext>
            </a:extLst>
          </p:cNvPr>
          <p:cNvSpPr/>
          <p:nvPr/>
        </p:nvSpPr>
        <p:spPr>
          <a:xfrm>
            <a:off x="145709" y="5515851"/>
            <a:ext cx="2510864" cy="44024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000" b="1" spc="-1" dirty="0" err="1">
                <a:solidFill>
                  <a:srgbClr val="000000"/>
                </a:solidFill>
                <a:latin typeface="Garamond"/>
                <a:ea typeface="ＭＳ Ｐゴシック"/>
              </a:rPr>
              <a:t>Pulsatile</a:t>
            </a:r>
            <a:r>
              <a:rPr lang="de-DE" sz="2000" b="1" spc="-1" dirty="0">
                <a:solidFill>
                  <a:srgbClr val="000000"/>
                </a:solidFill>
                <a:latin typeface="Garamond"/>
                <a:ea typeface="ＭＳ Ｐゴシック"/>
              </a:rPr>
              <a:t> </a:t>
            </a:r>
            <a:r>
              <a:rPr lang="de-DE" sz="2000" b="1" spc="-1" dirty="0" err="1">
                <a:solidFill>
                  <a:srgbClr val="000000"/>
                </a:solidFill>
                <a:latin typeface="Garamond"/>
                <a:ea typeface="ＭＳ Ｐゴシック"/>
              </a:rPr>
              <a:t>blood</a:t>
            </a:r>
            <a:r>
              <a:rPr lang="de-DE" sz="2000" b="1" spc="-1" dirty="0">
                <a:solidFill>
                  <a:srgbClr val="000000"/>
                </a:solidFill>
                <a:latin typeface="Garamond"/>
                <a:ea typeface="ＭＳ Ｐゴシック"/>
              </a:rPr>
              <a:t> </a:t>
            </a:r>
            <a:r>
              <a:rPr lang="de-DE" sz="2000" b="1" spc="-1" dirty="0" err="1">
                <a:solidFill>
                  <a:srgbClr val="000000"/>
                </a:solidFill>
                <a:latin typeface="Garamond"/>
                <a:ea typeface="ＭＳ Ｐゴシック"/>
              </a:rPr>
              <a:t>flow</a:t>
            </a:r>
            <a:endParaRPr lang="de-DE" sz="2000" b="1" spc="-1" dirty="0">
              <a:latin typeface="Arial"/>
            </a:endParaRPr>
          </a:p>
        </p:txBody>
      </p:sp>
      <p:cxnSp>
        <p:nvCxnSpPr>
          <p:cNvPr id="28" name="Gerade Verbindung mit Pfeil 27"/>
          <p:cNvCxnSpPr/>
          <p:nvPr/>
        </p:nvCxnSpPr>
        <p:spPr>
          <a:xfrm>
            <a:off x="1314551" y="4749029"/>
            <a:ext cx="0" cy="645645"/>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CustomShape 3">
            <a:extLst>
              <a:ext uri="{FF2B5EF4-FFF2-40B4-BE49-F238E27FC236}">
                <a16:creationId xmlns:a16="http://schemas.microsoft.com/office/drawing/2014/main" id="{744EB381-D58A-4242-A831-67ACB85E607D}"/>
              </a:ext>
            </a:extLst>
          </p:cNvPr>
          <p:cNvSpPr/>
          <p:nvPr/>
        </p:nvSpPr>
        <p:spPr>
          <a:xfrm>
            <a:off x="3493383" y="5371933"/>
            <a:ext cx="3969527" cy="446300"/>
          </a:xfrm>
          <a:prstGeom prst="rect">
            <a:avLst/>
          </a:prstGeom>
          <a:solidFill>
            <a:schemeClr val="bg1">
              <a:lumMod val="85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Vulnerable </a:t>
            </a:r>
            <a:r>
              <a:rPr lang="de-DE" sz="2400" b="1" spc="-1" dirty="0" err="1">
                <a:solidFill>
                  <a:srgbClr val="000000"/>
                </a:solidFill>
                <a:latin typeface="Garamond"/>
                <a:ea typeface="ＭＳ Ｐゴシック"/>
              </a:rPr>
              <a:t>cerebral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capillaries</a:t>
            </a:r>
            <a:endParaRPr lang="de-DE" sz="2400" b="1" spc="-1" dirty="0">
              <a:latin typeface="Arial"/>
            </a:endParaRPr>
          </a:p>
        </p:txBody>
      </p:sp>
      <p:pic>
        <p:nvPicPr>
          <p:cNvPr id="31" name="Grafik 30"/>
          <p:cNvPicPr>
            <a:picLocks noChangeAspect="1"/>
          </p:cNvPicPr>
          <p:nvPr/>
        </p:nvPicPr>
        <p:blipFill rotWithShape="1">
          <a:blip r:embed="rId6"/>
          <a:srcRect t="44155" b="14365"/>
          <a:stretch/>
        </p:blipFill>
        <p:spPr>
          <a:xfrm>
            <a:off x="4528486" y="5907874"/>
            <a:ext cx="2095500" cy="904775"/>
          </a:xfrm>
          <a:prstGeom prst="rect">
            <a:avLst/>
          </a:prstGeom>
        </p:spPr>
      </p:pic>
      <p:cxnSp>
        <p:nvCxnSpPr>
          <p:cNvPr id="32" name="Gerade Verbindung mit Pfeil 31"/>
          <p:cNvCxnSpPr/>
          <p:nvPr/>
        </p:nvCxnSpPr>
        <p:spPr>
          <a:xfrm flipH="1" flipV="1">
            <a:off x="8999621" y="2395226"/>
            <a:ext cx="17621" cy="198241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 name="Audio 5">
            <a:hlinkClick r:id="" action="ppaction://media"/>
            <a:extLst>
              <a:ext uri="{FF2B5EF4-FFF2-40B4-BE49-F238E27FC236}">
                <a16:creationId xmlns:a16="http://schemas.microsoft.com/office/drawing/2014/main" id="{535EE9A1-A753-4CEA-9AA6-27A716EA771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936408315"/>
      </p:ext>
    </p:extLst>
  </p:cSld>
  <p:clrMapOvr>
    <a:masterClrMapping/>
  </p:clrMapOvr>
  <mc:AlternateContent xmlns:mc="http://schemas.openxmlformats.org/markup-compatibility/2006">
    <mc:Choice xmlns:p14="http://schemas.microsoft.com/office/powerpoint/2010/main" Requires="p14">
      <p:transition spd="slow" p14:dur="2000" advTm="28059"/>
    </mc:Choice>
    <mc:Fallback>
      <p:transition spd="slow" advTm="2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anim calcmode="lin" valueType="num">
                                      <p:cBhvr>
                                        <p:cTn id="12" dur="1000" fill="hold"/>
                                        <p:tgtEl>
                                          <p:spTgt spid="20"/>
                                        </p:tgtEl>
                                        <p:attrNameLst>
                                          <p:attrName>ppt_x</p:attrName>
                                        </p:attrNameLst>
                                      </p:cBhvr>
                                      <p:tavLst>
                                        <p:tav tm="0">
                                          <p:val>
                                            <p:strVal val="#ppt_x"/>
                                          </p:val>
                                        </p:tav>
                                        <p:tav tm="100000">
                                          <p:val>
                                            <p:strVal val="#ppt_x"/>
                                          </p:val>
                                        </p:tav>
                                      </p:tavLst>
                                    </p:anim>
                                    <p:anim calcmode="lin" valueType="num">
                                      <p:cBhvr>
                                        <p:cTn id="13" dur="1000" fill="hold"/>
                                        <p:tgtEl>
                                          <p:spTgt spid="2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fade">
                                      <p:cBhvr>
                                        <p:cTn id="56" dur="1000"/>
                                        <p:tgtEl>
                                          <p:spTgt spid="26"/>
                                        </p:tgtEl>
                                      </p:cBhvr>
                                    </p:animEffect>
                                    <p:anim calcmode="lin" valueType="num">
                                      <p:cBhvr>
                                        <p:cTn id="57" dur="1000" fill="hold"/>
                                        <p:tgtEl>
                                          <p:spTgt spid="26"/>
                                        </p:tgtEl>
                                        <p:attrNameLst>
                                          <p:attrName>ppt_x</p:attrName>
                                        </p:attrNameLst>
                                      </p:cBhvr>
                                      <p:tavLst>
                                        <p:tav tm="0">
                                          <p:val>
                                            <p:strVal val="#ppt_x"/>
                                          </p:val>
                                        </p:tav>
                                        <p:tav tm="100000">
                                          <p:val>
                                            <p:strVal val="#ppt_x"/>
                                          </p:val>
                                        </p:tav>
                                      </p:tavLst>
                                    </p:anim>
                                    <p:anim calcmode="lin" valueType="num">
                                      <p:cBhvr>
                                        <p:cTn id="58" dur="1000" fill="hold"/>
                                        <p:tgtEl>
                                          <p:spTgt spid="26"/>
                                        </p:tgtEl>
                                        <p:attrNameLst>
                                          <p:attrName>ppt_y</p:attrName>
                                        </p:attrNameLst>
                                      </p:cBhvr>
                                      <p:tavLst>
                                        <p:tav tm="0">
                                          <p:val>
                                            <p:strVal val="#ppt_y+.1"/>
                                          </p:val>
                                        </p:tav>
                                        <p:tav tm="100000">
                                          <p:val>
                                            <p:strVal val="#ppt_y"/>
                                          </p:val>
                                        </p:tav>
                                      </p:tavLst>
                                    </p:anim>
                                  </p:childTnLst>
                                </p:cTn>
                              </p:par>
                              <p:par>
                                <p:cTn id="59" presetID="42"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1000"/>
                                        <p:tgtEl>
                                          <p:spTgt spid="25"/>
                                        </p:tgtEl>
                                      </p:cBhvr>
                                    </p:animEffect>
                                    <p:anim calcmode="lin" valueType="num">
                                      <p:cBhvr>
                                        <p:cTn id="62" dur="1000" fill="hold"/>
                                        <p:tgtEl>
                                          <p:spTgt spid="25"/>
                                        </p:tgtEl>
                                        <p:attrNameLst>
                                          <p:attrName>ppt_x</p:attrName>
                                        </p:attrNameLst>
                                      </p:cBhvr>
                                      <p:tavLst>
                                        <p:tav tm="0">
                                          <p:val>
                                            <p:strVal val="#ppt_x"/>
                                          </p:val>
                                        </p:tav>
                                        <p:tav tm="100000">
                                          <p:val>
                                            <p:strVal val="#ppt_x"/>
                                          </p:val>
                                        </p:tav>
                                      </p:tavLst>
                                    </p:anim>
                                    <p:anim calcmode="lin" valueType="num">
                                      <p:cBhvr>
                                        <p:cTn id="63" dur="1000" fill="hold"/>
                                        <p:tgtEl>
                                          <p:spTgt spid="25"/>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32"/>
                                        </p:tgtEl>
                                        <p:attrNameLst>
                                          <p:attrName>style.visibility</p:attrName>
                                        </p:attrNameLst>
                                      </p:cBhvr>
                                      <p:to>
                                        <p:strVal val="visible"/>
                                      </p:to>
                                    </p:set>
                                    <p:animEffect transition="in" filter="fade">
                                      <p:cBhvr>
                                        <p:cTn id="66" dur="1000"/>
                                        <p:tgtEl>
                                          <p:spTgt spid="32"/>
                                        </p:tgtEl>
                                      </p:cBhvr>
                                    </p:animEffect>
                                    <p:anim calcmode="lin" valueType="num">
                                      <p:cBhvr>
                                        <p:cTn id="67" dur="1000" fill="hold"/>
                                        <p:tgtEl>
                                          <p:spTgt spid="32"/>
                                        </p:tgtEl>
                                        <p:attrNameLst>
                                          <p:attrName>ppt_x</p:attrName>
                                        </p:attrNameLst>
                                      </p:cBhvr>
                                      <p:tavLst>
                                        <p:tav tm="0">
                                          <p:val>
                                            <p:strVal val="#ppt_x"/>
                                          </p:val>
                                        </p:tav>
                                        <p:tav tm="100000">
                                          <p:val>
                                            <p:strVal val="#ppt_x"/>
                                          </p:val>
                                        </p:tav>
                                      </p:tavLst>
                                    </p:anim>
                                    <p:anim calcmode="lin" valueType="num">
                                      <p:cBhvr>
                                        <p:cTn id="6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6"/>
                </p:tgtEl>
              </p:cMediaNode>
            </p:audio>
          </p:childTnLst>
        </p:cTn>
      </p:par>
    </p:tnLst>
    <p:bldLst>
      <p:bldP spid="20" grpId="0" animBg="1"/>
      <p:bldP spid="15" grpId="0" animBg="1"/>
      <p:bldP spid="23" grpId="0" animBg="1"/>
      <p:bldP spid="26" grpId="0" animBg="1"/>
      <p:bldP spid="27" grpId="0" animBg="1"/>
      <p:bldP spid="3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ihandform 1">
            <a:extLst>
              <a:ext uri="{FF2B5EF4-FFF2-40B4-BE49-F238E27FC236}">
                <a16:creationId xmlns:a16="http://schemas.microsoft.com/office/drawing/2014/main" id="{6AFA2DAB-7F71-4A81-8AA3-1AC2F7D3B05C}"/>
              </a:ext>
            </a:extLst>
          </p:cNvPr>
          <p:cNvSpPr/>
          <p:nvPr/>
        </p:nvSpPr>
        <p:spPr>
          <a:xfrm>
            <a:off x="1590872" y="2438459"/>
            <a:ext cx="7909261" cy="1902536"/>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0" lvl="1" algn="ctr" defTabSz="800100">
              <a:lnSpc>
                <a:spcPct val="90000"/>
              </a:lnSpc>
              <a:spcBef>
                <a:spcPct val="0"/>
              </a:spcBef>
              <a:spcAft>
                <a:spcPct val="15000"/>
              </a:spcAft>
            </a:pPr>
            <a:r>
              <a:rPr lang="en-US" b="1" u="sng" dirty="0">
                <a:latin typeface="Times New Roman" panose="02020603050405020304" pitchFamily="18" charset="0"/>
                <a:cs typeface="Times New Roman" panose="02020603050405020304" pitchFamily="18" charset="0"/>
              </a:rPr>
              <a:t>NO association </a:t>
            </a:r>
            <a:r>
              <a:rPr lang="en-US" b="1" dirty="0">
                <a:latin typeface="Times New Roman" panose="02020603050405020304" pitchFamily="18" charset="0"/>
                <a:cs typeface="Times New Roman" panose="02020603050405020304" pitchFamily="18" charset="0"/>
              </a:rPr>
              <a:t>between </a:t>
            </a:r>
            <a:r>
              <a:rPr lang="en-US" b="1" u="sng" dirty="0">
                <a:latin typeface="Times New Roman" panose="02020603050405020304" pitchFamily="18" charset="0"/>
                <a:cs typeface="Times New Roman" panose="02020603050405020304" pitchFamily="18" charset="0"/>
              </a:rPr>
              <a:t>baseline PI and WMH progression </a:t>
            </a:r>
            <a:r>
              <a:rPr lang="en-US" b="1" dirty="0">
                <a:latin typeface="Times New Roman" panose="02020603050405020304" pitchFamily="18" charset="0"/>
                <a:cs typeface="Times New Roman" panose="02020603050405020304" pitchFamily="18" charset="0"/>
              </a:rPr>
              <a:t>over a 5-year follow-up</a:t>
            </a:r>
          </a:p>
          <a:p>
            <a:pPr marL="0" lvl="1" algn="ctr" defTabSz="800100">
              <a:lnSpc>
                <a:spcPct val="90000"/>
              </a:lnSpc>
              <a:spcBef>
                <a:spcPct val="0"/>
              </a:spcBef>
              <a:spcAft>
                <a:spcPct val="15000"/>
              </a:spcAft>
            </a:pPr>
            <a:endParaRPr lang="en-US" sz="1800" b="1" i="1" kern="1200" dirty="0">
              <a:latin typeface="Times New Roman" panose="02020603050405020304" pitchFamily="18" charset="0"/>
              <a:cs typeface="Times New Roman" panose="02020603050405020304" pitchFamily="18" charset="0"/>
            </a:endParaRPr>
          </a:p>
          <a:p>
            <a:pPr marL="0" lvl="1" algn="ctr" defTabSz="800100">
              <a:lnSpc>
                <a:spcPct val="90000"/>
              </a:lnSpc>
              <a:spcBef>
                <a:spcPct val="0"/>
              </a:spcBef>
              <a:spcAft>
                <a:spcPct val="15000"/>
              </a:spcAft>
            </a:pPr>
            <a:r>
              <a:rPr lang="en-US" b="1" i="1" dirty="0">
                <a:latin typeface="Times New Roman" panose="02020603050405020304" pitchFamily="18" charset="0"/>
                <a:cs typeface="Times New Roman" panose="02020603050405020304" pitchFamily="18" charset="0"/>
              </a:rPr>
              <a:t>Arterial hypertension </a:t>
            </a:r>
            <a:r>
              <a:rPr lang="en-US" b="1" dirty="0">
                <a:latin typeface="Times New Roman" panose="02020603050405020304" pitchFamily="18" charset="0"/>
                <a:cs typeface="Times New Roman" panose="02020603050405020304" pitchFamily="18" charset="0"/>
              </a:rPr>
              <a:t>was the only modifiable risk factor that remained </a:t>
            </a:r>
            <a:r>
              <a:rPr lang="en-US" b="1" u="sng" dirty="0">
                <a:latin typeface="Times New Roman" panose="02020603050405020304" pitchFamily="18" charset="0"/>
                <a:cs typeface="Times New Roman" panose="02020603050405020304" pitchFamily="18" charset="0"/>
              </a:rPr>
              <a:t>predictive</a:t>
            </a:r>
            <a:endParaRPr lang="de-AT" sz="1800" i="1" u="sng" kern="1200" dirty="0">
              <a:latin typeface="Times New Roman" panose="02020603050405020304" pitchFamily="18" charset="0"/>
              <a:cs typeface="Times New Roman" panose="02020603050405020304" pitchFamily="18" charset="0"/>
            </a:endParaRPr>
          </a:p>
        </p:txBody>
      </p:sp>
      <p:sp>
        <p:nvSpPr>
          <p:cNvPr id="3" name="Freihandform 2">
            <a:extLst>
              <a:ext uri="{FF2B5EF4-FFF2-40B4-BE49-F238E27FC236}">
                <a16:creationId xmlns:a16="http://schemas.microsoft.com/office/drawing/2014/main" id="{20B981B7-F8FE-4AD8-A4A2-0183F2CD0577}"/>
              </a:ext>
            </a:extLst>
          </p:cNvPr>
          <p:cNvSpPr/>
          <p:nvPr/>
        </p:nvSpPr>
        <p:spPr>
          <a:xfrm>
            <a:off x="1590873" y="1650206"/>
            <a:ext cx="7909261"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1st </a:t>
            </a:r>
            <a:r>
              <a:rPr lang="de-DE" sz="2200" b="1" dirty="0">
                <a:solidFill>
                  <a:schemeClr val="accent5">
                    <a:lumMod val="40000"/>
                    <a:lumOff val="60000"/>
                  </a:schemeClr>
                </a:solidFill>
                <a:latin typeface="Times New Roman" panose="02020603050405020304" pitchFamily="18" charset="0"/>
                <a:cs typeface="Times New Roman" panose="02020603050405020304" pitchFamily="18" charset="0"/>
              </a:rPr>
              <a:t>longitudinal</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study</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that</a:t>
            </a:r>
            <a:r>
              <a:rPr lang="de-DE" sz="2200" b="1" dirty="0">
                <a:latin typeface="Times New Roman" panose="02020603050405020304" pitchFamily="18" charset="0"/>
                <a:cs typeface="Times New Roman" panose="02020603050405020304" pitchFamily="18" charset="0"/>
              </a:rPr>
              <a:t> </a:t>
            </a:r>
            <a:r>
              <a:rPr lang="de-DE" sz="2200" b="1" dirty="0" err="1">
                <a:latin typeface="Times New Roman" panose="02020603050405020304" pitchFamily="18" charset="0"/>
                <a:cs typeface="Times New Roman" panose="02020603050405020304" pitchFamily="18" charset="0"/>
              </a:rPr>
              <a:t>investigated</a:t>
            </a:r>
            <a:r>
              <a:rPr lang="de-DE" sz="2200" b="1" dirty="0">
                <a:latin typeface="Times New Roman" panose="02020603050405020304" pitchFamily="18" charset="0"/>
                <a:cs typeface="Times New Roman" panose="02020603050405020304" pitchFamily="18" charset="0"/>
              </a:rPr>
              <a:t> TCD PI </a:t>
            </a:r>
            <a:r>
              <a:rPr lang="de-DE" sz="2200" b="1" dirty="0" err="1">
                <a:latin typeface="Times New Roman" panose="02020603050405020304" pitchFamily="18" charset="0"/>
                <a:cs typeface="Times New Roman" panose="02020603050405020304" pitchFamily="18" charset="0"/>
              </a:rPr>
              <a:t>and</a:t>
            </a:r>
            <a:r>
              <a:rPr lang="de-DE" sz="2200" b="1" dirty="0">
                <a:latin typeface="Times New Roman" panose="02020603050405020304" pitchFamily="18" charset="0"/>
                <a:cs typeface="Times New Roman" panose="02020603050405020304" pitchFamily="18" charset="0"/>
              </a:rPr>
              <a:t> WMH   </a:t>
            </a:r>
            <a:endParaRPr lang="de-AT" sz="2200" b="1" kern="1200" dirty="0">
              <a:latin typeface="Times New Roman" panose="02020603050405020304" pitchFamily="18" charset="0"/>
              <a:cs typeface="Times New Roman" panose="02020603050405020304" pitchFamily="18" charset="0"/>
            </a:endParaRPr>
          </a:p>
        </p:txBody>
      </p:sp>
      <p:sp>
        <p:nvSpPr>
          <p:cNvPr id="4" name="TextShape 2">
            <a:extLst>
              <a:ext uri="{FF2B5EF4-FFF2-40B4-BE49-F238E27FC236}">
                <a16:creationId xmlns:a16="http://schemas.microsoft.com/office/drawing/2014/main" id="{E98E0050-ED1B-46F6-898C-E4523909C807}"/>
              </a:ext>
            </a:extLst>
          </p:cNvPr>
          <p:cNvSpPr txBox="1"/>
          <p:nvPr/>
        </p:nvSpPr>
        <p:spPr>
          <a:xfrm>
            <a:off x="856635" y="188640"/>
            <a:ext cx="1935203"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pic>
        <p:nvPicPr>
          <p:cNvPr id="7" name="Grafik 6"/>
          <p:cNvPicPr>
            <a:picLocks noChangeAspect="1"/>
          </p:cNvPicPr>
          <p:nvPr/>
        </p:nvPicPr>
        <p:blipFill rotWithShape="1">
          <a:blip r:embed="rId6"/>
          <a:srcRect l="11967" t="20617" r="10221" b="24184"/>
          <a:stretch/>
        </p:blipFill>
        <p:spPr>
          <a:xfrm>
            <a:off x="2998055" y="4611565"/>
            <a:ext cx="2299318" cy="1631140"/>
          </a:xfrm>
          <a:prstGeom prst="rect">
            <a:avLst/>
          </a:prstGeom>
        </p:spPr>
      </p:pic>
      <p:pic>
        <p:nvPicPr>
          <p:cNvPr id="8" name="Grafik 7"/>
          <p:cNvPicPr>
            <a:picLocks noChangeAspect="1"/>
          </p:cNvPicPr>
          <p:nvPr/>
        </p:nvPicPr>
        <p:blipFill rotWithShape="1">
          <a:blip r:embed="rId7">
            <a:extLst>
              <a:ext uri="{28A0092B-C50C-407E-A947-70E740481C1C}">
                <a14:useLocalDpi xmlns:a14="http://schemas.microsoft.com/office/drawing/2010/main" val="0"/>
              </a:ext>
            </a:extLst>
          </a:blip>
          <a:srcRect l="17871" t="11799" r="45788" b="29717"/>
          <a:stretch/>
        </p:blipFill>
        <p:spPr>
          <a:xfrm>
            <a:off x="5645290" y="4611565"/>
            <a:ext cx="2533837" cy="1631140"/>
          </a:xfrm>
          <a:prstGeom prst="rect">
            <a:avLst/>
          </a:prstGeom>
        </p:spPr>
      </p:pic>
      <p:pic>
        <p:nvPicPr>
          <p:cNvPr id="5" name="Audio 4">
            <a:hlinkClick r:id="" action="ppaction://media"/>
            <a:extLst>
              <a:ext uri="{FF2B5EF4-FFF2-40B4-BE49-F238E27FC236}">
                <a16:creationId xmlns:a16="http://schemas.microsoft.com/office/drawing/2014/main" id="{D2711B2F-1128-4264-9C3F-824C6665DA3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561146437"/>
      </p:ext>
    </p:extLst>
  </p:cSld>
  <p:clrMapOvr>
    <a:masterClrMapping/>
  </p:clrMapOvr>
  <mc:AlternateContent xmlns:mc="http://schemas.openxmlformats.org/markup-compatibility/2006">
    <mc:Choice xmlns:p14="http://schemas.microsoft.com/office/powerpoint/2010/main" Requires="p14">
      <p:transition spd="slow" p14:dur="2000" advTm="34166"/>
    </mc:Choice>
    <mc:Fallback>
      <p:transition spd="slow" advTm="341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Shape 2">
            <a:extLst>
              <a:ext uri="{FF2B5EF4-FFF2-40B4-BE49-F238E27FC236}">
                <a16:creationId xmlns:a16="http://schemas.microsoft.com/office/drawing/2014/main" id="{E98E0050-ED1B-46F6-898C-E4523909C807}"/>
              </a:ext>
            </a:extLst>
          </p:cNvPr>
          <p:cNvSpPr txBox="1"/>
          <p:nvPr/>
        </p:nvSpPr>
        <p:spPr>
          <a:xfrm>
            <a:off x="856635" y="188640"/>
            <a:ext cx="1876940" cy="922320"/>
          </a:xfrm>
          <a:prstGeom prst="rect">
            <a:avLst/>
          </a:prstGeom>
          <a:solidFill>
            <a:schemeClr val="accent1">
              <a:lumMod val="40000"/>
              <a:lumOff val="60000"/>
            </a:schemeClr>
          </a:solidFill>
          <a:ln>
            <a:noFill/>
          </a:ln>
        </p:spPr>
        <p:txBody>
          <a:bodyPr anchor="ctr"/>
          <a:lstStyle/>
          <a:p>
            <a:pPr>
              <a:lnSpc>
                <a:spcPct val="100000"/>
              </a:lnSpc>
            </a:pPr>
            <a:r>
              <a:rPr lang="en-US" sz="2800" b="1" spc="-1" dirty="0">
                <a:solidFill>
                  <a:srgbClr val="000000"/>
                </a:solidFill>
                <a:latin typeface="Garamond"/>
                <a:ea typeface="ＭＳ Ｐゴシック"/>
              </a:rPr>
              <a:t>Discussion</a:t>
            </a:r>
          </a:p>
        </p:txBody>
      </p:sp>
      <p:sp>
        <p:nvSpPr>
          <p:cNvPr id="5" name="Freihandform 4">
            <a:extLst>
              <a:ext uri="{FF2B5EF4-FFF2-40B4-BE49-F238E27FC236}">
                <a16:creationId xmlns:a16="http://schemas.microsoft.com/office/drawing/2014/main" id="{6AFA2DAB-7F71-4A81-8AA3-1AC2F7D3B05C}"/>
              </a:ext>
            </a:extLst>
          </p:cNvPr>
          <p:cNvSpPr/>
          <p:nvPr/>
        </p:nvSpPr>
        <p:spPr>
          <a:xfrm>
            <a:off x="1590872" y="1745440"/>
            <a:ext cx="7909261" cy="1902536"/>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285750" lvl="1" indent="-285750" algn="ctr" defTabSz="800100">
              <a:lnSpc>
                <a:spcPct val="90000"/>
              </a:lnSpc>
              <a:spcBef>
                <a:spcPct val="0"/>
              </a:spcBef>
              <a:spcAft>
                <a:spcPct val="15000"/>
              </a:spcAft>
              <a:buFontTx/>
              <a:buChar char="-"/>
            </a:pPr>
            <a:endParaRPr lang="en-US" b="1" i="1" dirty="0">
              <a:latin typeface="Times New Roman" panose="02020603050405020304" pitchFamily="18" charset="0"/>
              <a:cs typeface="Times New Roman" panose="02020603050405020304" pitchFamily="18" charset="0"/>
            </a:endParaRPr>
          </a:p>
          <a:p>
            <a:pPr marL="285750" lvl="1" indent="-285750" algn="ctr" defTabSz="800100">
              <a:lnSpc>
                <a:spcPct val="90000"/>
              </a:lnSpc>
              <a:spcBef>
                <a:spcPct val="0"/>
              </a:spcBef>
              <a:spcAft>
                <a:spcPct val="15000"/>
              </a:spcAft>
              <a:buFontTx/>
              <a:buChar char="-"/>
            </a:pPr>
            <a:r>
              <a:rPr lang="en-US" b="1" i="1" dirty="0">
                <a:latin typeface="Times New Roman" panose="02020603050405020304" pitchFamily="18" charset="0"/>
                <a:cs typeface="Times New Roman" panose="02020603050405020304" pitchFamily="18" charset="0"/>
              </a:rPr>
              <a:t>rather small overall WMH volumes (mean: 1.7 cm³)</a:t>
            </a:r>
          </a:p>
          <a:p>
            <a:pPr marL="285750" lvl="1" indent="-285750" algn="ctr" defTabSz="800100">
              <a:lnSpc>
                <a:spcPct val="90000"/>
              </a:lnSpc>
              <a:spcBef>
                <a:spcPct val="0"/>
              </a:spcBef>
              <a:spcAft>
                <a:spcPct val="15000"/>
              </a:spcAft>
              <a:buFontTx/>
              <a:buChar char="-"/>
            </a:pPr>
            <a:endParaRPr lang="en-US" b="1" i="1" dirty="0">
              <a:latin typeface="Times New Roman" panose="02020603050405020304" pitchFamily="18" charset="0"/>
              <a:cs typeface="Times New Roman" panose="02020603050405020304" pitchFamily="18" charset="0"/>
            </a:endParaRPr>
          </a:p>
          <a:p>
            <a:pPr marL="285750" lvl="1" indent="-285750" algn="ctr" defTabSz="800100">
              <a:lnSpc>
                <a:spcPct val="90000"/>
              </a:lnSpc>
              <a:spcBef>
                <a:spcPct val="0"/>
              </a:spcBef>
              <a:spcAft>
                <a:spcPct val="15000"/>
              </a:spcAft>
              <a:buFontTx/>
              <a:buChar char="-"/>
            </a:pPr>
            <a:r>
              <a:rPr lang="en-US" b="1" i="1" dirty="0">
                <a:latin typeface="Times New Roman" panose="02020603050405020304" pitchFamily="18" charset="0"/>
                <a:cs typeface="Times New Roman" panose="02020603050405020304" pitchFamily="18" charset="0"/>
              </a:rPr>
              <a:t>low number of study participants with </a:t>
            </a:r>
            <a:r>
              <a:rPr lang="en-US" b="1" i="1" dirty="0" err="1">
                <a:latin typeface="Times New Roman" panose="02020603050405020304" pitchFamily="18" charset="0"/>
                <a:cs typeface="Times New Roman" panose="02020603050405020304" pitchFamily="18" charset="0"/>
              </a:rPr>
              <a:t>lacunes</a:t>
            </a:r>
            <a:r>
              <a:rPr lang="en-US" b="1" i="1" dirty="0">
                <a:latin typeface="Times New Roman" panose="02020603050405020304" pitchFamily="18" charset="0"/>
                <a:cs typeface="Times New Roman" panose="02020603050405020304" pitchFamily="18" charset="0"/>
              </a:rPr>
              <a:t> /  </a:t>
            </a:r>
            <a:r>
              <a:rPr lang="en-US" b="1" i="1" dirty="0" err="1">
                <a:latin typeface="Times New Roman" panose="02020603050405020304" pitchFamily="18" charset="0"/>
                <a:cs typeface="Times New Roman" panose="02020603050405020304" pitchFamily="18" charset="0"/>
              </a:rPr>
              <a:t>microbleeds</a:t>
            </a:r>
            <a:endParaRPr lang="en-US" b="1" i="1" dirty="0">
              <a:latin typeface="Times New Roman" panose="02020603050405020304" pitchFamily="18" charset="0"/>
              <a:cs typeface="Times New Roman" panose="02020603050405020304" pitchFamily="18" charset="0"/>
            </a:endParaRPr>
          </a:p>
        </p:txBody>
      </p:sp>
      <p:sp>
        <p:nvSpPr>
          <p:cNvPr id="6" name="Freihandform 5">
            <a:extLst>
              <a:ext uri="{FF2B5EF4-FFF2-40B4-BE49-F238E27FC236}">
                <a16:creationId xmlns:a16="http://schemas.microsoft.com/office/drawing/2014/main" id="{20B981B7-F8FE-4AD8-A4A2-0183F2CD0577}"/>
              </a:ext>
            </a:extLst>
          </p:cNvPr>
          <p:cNvSpPr/>
          <p:nvPr/>
        </p:nvSpPr>
        <p:spPr>
          <a:xfrm>
            <a:off x="4608391" y="1005313"/>
            <a:ext cx="1874222"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err="1">
                <a:latin typeface="Times New Roman" panose="02020603050405020304" pitchFamily="18" charset="0"/>
                <a:cs typeface="Times New Roman" panose="02020603050405020304" pitchFamily="18" charset="0"/>
              </a:rPr>
              <a:t>Limitations</a:t>
            </a:r>
            <a:endParaRPr lang="de-AT" sz="2200" b="1" kern="1200" dirty="0">
              <a:latin typeface="Times New Roman" panose="02020603050405020304" pitchFamily="18" charset="0"/>
              <a:cs typeface="Times New Roman" panose="02020603050405020304" pitchFamily="18" charset="0"/>
            </a:endParaRPr>
          </a:p>
        </p:txBody>
      </p:sp>
      <p:sp>
        <p:nvSpPr>
          <p:cNvPr id="7" name="Freihandform 6">
            <a:extLst>
              <a:ext uri="{FF2B5EF4-FFF2-40B4-BE49-F238E27FC236}">
                <a16:creationId xmlns:a16="http://schemas.microsoft.com/office/drawing/2014/main" id="{6AFA2DAB-7F71-4A81-8AA3-1AC2F7D3B05C}"/>
              </a:ext>
            </a:extLst>
          </p:cNvPr>
          <p:cNvSpPr/>
          <p:nvPr/>
        </p:nvSpPr>
        <p:spPr>
          <a:xfrm>
            <a:off x="1627769" y="4756548"/>
            <a:ext cx="7909261" cy="1902536"/>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marL="0" lvl="1" algn="ctr" defTabSz="800100">
              <a:lnSpc>
                <a:spcPct val="90000"/>
              </a:lnSpc>
              <a:spcBef>
                <a:spcPct val="0"/>
              </a:spcBef>
              <a:spcAft>
                <a:spcPct val="15000"/>
              </a:spcAft>
            </a:pPr>
            <a:r>
              <a:rPr lang="en-US" b="1" i="1" dirty="0">
                <a:latin typeface="Times New Roman" panose="02020603050405020304" pitchFamily="18" charset="0"/>
                <a:cs typeface="Times New Roman" panose="02020603050405020304" pitchFamily="18" charset="0"/>
              </a:rPr>
              <a:t>In stroke and dementia-free elderly subjects PI …</a:t>
            </a:r>
          </a:p>
          <a:p>
            <a:pPr marL="342900" lvl="1" indent="-342900" algn="ctr" defTabSz="800100">
              <a:lnSpc>
                <a:spcPct val="90000"/>
              </a:lnSpc>
              <a:spcBef>
                <a:spcPct val="0"/>
              </a:spcBef>
              <a:spcAft>
                <a:spcPct val="15000"/>
              </a:spcAft>
              <a:buAutoNum type="arabicParenR"/>
            </a:pPr>
            <a:endParaRPr lang="en-US" b="1" i="1" dirty="0">
              <a:latin typeface="Times New Roman" panose="02020603050405020304" pitchFamily="18" charset="0"/>
              <a:cs typeface="Times New Roman" panose="02020603050405020304" pitchFamily="18" charset="0"/>
            </a:endParaRPr>
          </a:p>
          <a:p>
            <a:pPr marL="342900" lvl="1" indent="-342900" algn="ctr" defTabSz="800100">
              <a:lnSpc>
                <a:spcPct val="90000"/>
              </a:lnSpc>
              <a:spcBef>
                <a:spcPct val="0"/>
              </a:spcBef>
              <a:spcAft>
                <a:spcPct val="15000"/>
              </a:spcAft>
              <a:buAutoNum type="arabicParenR"/>
            </a:pPr>
            <a:r>
              <a:rPr lang="en-US" b="1" i="1" dirty="0">
                <a:latin typeface="Times New Roman" panose="02020603050405020304" pitchFamily="18" charset="0"/>
                <a:cs typeface="Times New Roman" panose="02020603050405020304" pitchFamily="18" charset="0"/>
              </a:rPr>
              <a:t>was </a:t>
            </a:r>
            <a:r>
              <a:rPr lang="en-US" b="1" i="1" u="sng" dirty="0">
                <a:latin typeface="Times New Roman" panose="02020603050405020304" pitchFamily="18" charset="0"/>
                <a:cs typeface="Times New Roman" panose="02020603050405020304" pitchFamily="18" charset="0"/>
              </a:rPr>
              <a:t>neither associated with </a:t>
            </a:r>
            <a:r>
              <a:rPr lang="en-US" b="1" i="1" u="sng" dirty="0" err="1">
                <a:latin typeface="Times New Roman" panose="02020603050405020304" pitchFamily="18" charset="0"/>
                <a:cs typeface="Times New Roman" panose="02020603050405020304" pitchFamily="18" charset="0"/>
              </a:rPr>
              <a:t>microangiopathic</a:t>
            </a:r>
            <a:r>
              <a:rPr lang="en-US" b="1" i="1" u="sng" dirty="0">
                <a:latin typeface="Times New Roman" panose="02020603050405020304" pitchFamily="18" charset="0"/>
                <a:cs typeface="Times New Roman" panose="02020603050405020304" pitchFamily="18" charset="0"/>
              </a:rPr>
              <a:t> WMH </a:t>
            </a:r>
            <a:r>
              <a:rPr lang="en-US" b="1" i="1" dirty="0">
                <a:latin typeface="Times New Roman" panose="02020603050405020304" pitchFamily="18" charset="0"/>
                <a:cs typeface="Times New Roman" panose="02020603050405020304" pitchFamily="18" charset="0"/>
              </a:rPr>
              <a:t>at baseline</a:t>
            </a:r>
          </a:p>
          <a:p>
            <a:pPr marL="342900" lvl="1" indent="-342900" algn="ctr" defTabSz="800100">
              <a:lnSpc>
                <a:spcPct val="90000"/>
              </a:lnSpc>
              <a:spcBef>
                <a:spcPct val="0"/>
              </a:spcBef>
              <a:spcAft>
                <a:spcPct val="15000"/>
              </a:spcAft>
              <a:buAutoNum type="arabicParenR"/>
            </a:pPr>
            <a:endParaRPr lang="en-US" b="1" i="1" dirty="0">
              <a:latin typeface="Times New Roman" panose="02020603050405020304" pitchFamily="18" charset="0"/>
              <a:cs typeface="Times New Roman" panose="02020603050405020304" pitchFamily="18" charset="0"/>
            </a:endParaRPr>
          </a:p>
          <a:p>
            <a:pPr marL="342900" lvl="1" indent="-342900" algn="ctr" defTabSz="800100">
              <a:lnSpc>
                <a:spcPct val="90000"/>
              </a:lnSpc>
              <a:spcBef>
                <a:spcPct val="0"/>
              </a:spcBef>
              <a:spcAft>
                <a:spcPct val="15000"/>
              </a:spcAft>
              <a:buAutoNum type="arabicParenR"/>
            </a:pPr>
            <a:r>
              <a:rPr lang="en-US" b="1" i="1" u="sng" dirty="0">
                <a:latin typeface="Times New Roman" panose="02020603050405020304" pitchFamily="18" charset="0"/>
                <a:cs typeface="Times New Roman" panose="02020603050405020304" pitchFamily="18" charset="0"/>
              </a:rPr>
              <a:t>Nor </a:t>
            </a:r>
            <a:r>
              <a:rPr lang="en-US" b="1" i="1" u="sng" dirty="0" err="1">
                <a:latin typeface="Times New Roman" panose="02020603050405020304" pitchFamily="18" charset="0"/>
                <a:cs typeface="Times New Roman" panose="02020603050405020304" pitchFamily="18" charset="0"/>
              </a:rPr>
              <a:t>predictice</a:t>
            </a:r>
            <a:r>
              <a:rPr lang="en-US" b="1" i="1" u="sng" dirty="0">
                <a:latin typeface="Times New Roman" panose="02020603050405020304" pitchFamily="18" charset="0"/>
                <a:cs typeface="Times New Roman" panose="02020603050405020304" pitchFamily="18" charset="0"/>
              </a:rPr>
              <a:t> of WMH progression </a:t>
            </a:r>
            <a:r>
              <a:rPr lang="en-US" b="1" i="1" dirty="0">
                <a:latin typeface="Times New Roman" panose="02020603050405020304" pitchFamily="18" charset="0"/>
                <a:cs typeface="Times New Roman" panose="02020603050405020304" pitchFamily="18" charset="0"/>
              </a:rPr>
              <a:t>during a 5-year follow-up</a:t>
            </a:r>
          </a:p>
          <a:p>
            <a:pPr marL="342900" lvl="1" indent="-342900" algn="ctr" defTabSz="800100">
              <a:lnSpc>
                <a:spcPct val="90000"/>
              </a:lnSpc>
              <a:spcBef>
                <a:spcPct val="0"/>
              </a:spcBef>
              <a:spcAft>
                <a:spcPct val="15000"/>
              </a:spcAft>
              <a:buAutoNum type="arabicParenR"/>
            </a:pPr>
            <a:endParaRPr lang="en-US" b="1" i="1" dirty="0">
              <a:latin typeface="Times New Roman" panose="02020603050405020304" pitchFamily="18" charset="0"/>
              <a:cs typeface="Times New Roman" panose="02020603050405020304" pitchFamily="18" charset="0"/>
            </a:endParaRPr>
          </a:p>
          <a:p>
            <a:pPr marL="342900" lvl="1" indent="-342900" algn="ctr" defTabSz="800100">
              <a:lnSpc>
                <a:spcPct val="90000"/>
              </a:lnSpc>
              <a:spcBef>
                <a:spcPct val="0"/>
              </a:spcBef>
              <a:spcAft>
                <a:spcPct val="15000"/>
              </a:spcAft>
              <a:buAutoNum type="arabicParenR"/>
            </a:pPr>
            <a:endParaRPr lang="en-US" b="1" i="1" dirty="0">
              <a:latin typeface="Times New Roman" panose="02020603050405020304" pitchFamily="18" charset="0"/>
              <a:cs typeface="Times New Roman" panose="02020603050405020304" pitchFamily="18" charset="0"/>
            </a:endParaRPr>
          </a:p>
        </p:txBody>
      </p:sp>
      <p:sp>
        <p:nvSpPr>
          <p:cNvPr id="8" name="Freihandform 7">
            <a:extLst>
              <a:ext uri="{FF2B5EF4-FFF2-40B4-BE49-F238E27FC236}">
                <a16:creationId xmlns:a16="http://schemas.microsoft.com/office/drawing/2014/main" id="{20B981B7-F8FE-4AD8-A4A2-0183F2CD0577}"/>
              </a:ext>
            </a:extLst>
          </p:cNvPr>
          <p:cNvSpPr/>
          <p:nvPr/>
        </p:nvSpPr>
        <p:spPr>
          <a:xfrm>
            <a:off x="4645288" y="4016421"/>
            <a:ext cx="1640009"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a:latin typeface="Times New Roman" panose="02020603050405020304" pitchFamily="18" charset="0"/>
                <a:cs typeface="Times New Roman" panose="02020603050405020304" pitchFamily="18" charset="0"/>
              </a:rPr>
              <a:t>Summary</a:t>
            </a:r>
            <a:endParaRPr lang="de-AT" sz="2200" b="1" kern="1200" dirty="0">
              <a:latin typeface="Times New Roman" panose="02020603050405020304" pitchFamily="18" charset="0"/>
              <a:cs typeface="Times New Roman" panose="02020603050405020304" pitchFamily="18" charset="0"/>
            </a:endParaRPr>
          </a:p>
        </p:txBody>
      </p:sp>
      <p:pic>
        <p:nvPicPr>
          <p:cNvPr id="2" name="Audio 1">
            <a:hlinkClick r:id="" action="ppaction://media"/>
            <a:extLst>
              <a:ext uri="{FF2B5EF4-FFF2-40B4-BE49-F238E27FC236}">
                <a16:creationId xmlns:a16="http://schemas.microsoft.com/office/drawing/2014/main" id="{3BD2381D-C2E4-4B86-96C3-394B7D817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273747419"/>
      </p:ext>
    </p:extLst>
  </p:cSld>
  <p:clrMapOvr>
    <a:masterClrMapping/>
  </p:clrMapOvr>
  <mc:AlternateContent xmlns:mc="http://schemas.openxmlformats.org/markup-compatibility/2006">
    <mc:Choice xmlns:p14="http://schemas.microsoft.com/office/powerpoint/2010/main" Requires="p14">
      <p:transition spd="slow" p14:dur="2000" advTm="45172"/>
    </mc:Choice>
    <mc:Fallback>
      <p:transition spd="slow" advTm="45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ihandform 3">
            <a:extLst>
              <a:ext uri="{FF2B5EF4-FFF2-40B4-BE49-F238E27FC236}">
                <a16:creationId xmlns:a16="http://schemas.microsoft.com/office/drawing/2014/main" id="{35085D0D-ACB5-4C8B-9386-3D53D32D193C}"/>
              </a:ext>
            </a:extLst>
          </p:cNvPr>
          <p:cNvSpPr/>
          <p:nvPr/>
        </p:nvSpPr>
        <p:spPr>
          <a:xfrm>
            <a:off x="2010521" y="1927183"/>
            <a:ext cx="7596652" cy="3928333"/>
          </a:xfrm>
          <a:custGeom>
            <a:avLst/>
            <a:gdLst>
              <a:gd name="connsiteX0" fmla="*/ 0 w 7563569"/>
              <a:gd name="connsiteY0" fmla="*/ 0 h 1187550"/>
              <a:gd name="connsiteX1" fmla="*/ 7563569 w 7563569"/>
              <a:gd name="connsiteY1" fmla="*/ 0 h 1187550"/>
              <a:gd name="connsiteX2" fmla="*/ 7563569 w 7563569"/>
              <a:gd name="connsiteY2" fmla="*/ 1187550 h 1187550"/>
              <a:gd name="connsiteX3" fmla="*/ 0 w 7563569"/>
              <a:gd name="connsiteY3" fmla="*/ 1187550 h 1187550"/>
              <a:gd name="connsiteX4" fmla="*/ 0 w 7563569"/>
              <a:gd name="connsiteY4" fmla="*/ 0 h 1187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63569" h="1187550">
                <a:moveTo>
                  <a:pt x="0" y="0"/>
                </a:moveTo>
                <a:lnTo>
                  <a:pt x="7563569" y="0"/>
                </a:lnTo>
                <a:lnTo>
                  <a:pt x="7563569" y="1187550"/>
                </a:lnTo>
                <a:lnTo>
                  <a:pt x="0" y="1187550"/>
                </a:lnTo>
                <a:lnTo>
                  <a:pt x="0" y="0"/>
                </a:lnTo>
                <a:close/>
              </a:path>
            </a:pathLst>
          </a:custGeom>
          <a:ln>
            <a:solidFill>
              <a:srgbClr val="C00000"/>
            </a:solidFill>
          </a:ln>
        </p:spPr>
        <p:style>
          <a:lnRef idx="2">
            <a:scrgbClr r="0" g="0" b="0"/>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587017" tIns="270764" rIns="587017" bIns="128016" numCol="1" spcCol="1270" anchor="t" anchorCtr="0">
            <a:noAutofit/>
          </a:bodyPr>
          <a:lstStyle/>
          <a:p>
            <a:pPr algn="ctr">
              <a:spcAft>
                <a:spcPts val="300"/>
              </a:spcAft>
            </a:pPr>
            <a:r>
              <a:rPr lang="en-US" b="1" dirty="0"/>
              <a:t>Thomas Gattringer (MD, PhD)</a:t>
            </a:r>
            <a:endParaRPr lang="de-AT" sz="1600" b="1" dirty="0"/>
          </a:p>
          <a:p>
            <a:pPr algn="ctr">
              <a:spcAft>
                <a:spcPts val="300"/>
              </a:spcAft>
            </a:pPr>
            <a:r>
              <a:rPr lang="en-US" b="1" dirty="0"/>
              <a:t>Reinhold Schmidt (MD)</a:t>
            </a:r>
          </a:p>
          <a:p>
            <a:pPr algn="ctr">
              <a:spcAft>
                <a:spcPts val="300"/>
              </a:spcAft>
            </a:pPr>
            <a:r>
              <a:rPr lang="en-US" b="1" dirty="0"/>
              <a:t>Christian </a:t>
            </a:r>
            <a:r>
              <a:rPr lang="en-US" b="1" dirty="0" err="1"/>
              <a:t>Enzinger</a:t>
            </a:r>
            <a:r>
              <a:rPr lang="en-US" b="1" dirty="0"/>
              <a:t> (MD)</a:t>
            </a:r>
          </a:p>
          <a:p>
            <a:pPr algn="ctr">
              <a:spcAft>
                <a:spcPts val="300"/>
              </a:spcAft>
            </a:pPr>
            <a:r>
              <a:rPr lang="en-US" b="1" dirty="0"/>
              <a:t>Edith Hofer (PhD)</a:t>
            </a:r>
          </a:p>
          <a:p>
            <a:pPr algn="ctr">
              <a:spcAft>
                <a:spcPts val="300"/>
              </a:spcAft>
            </a:pPr>
            <a:r>
              <a:rPr lang="en-US" b="1" dirty="0"/>
              <a:t>Kurt </a:t>
            </a:r>
            <a:r>
              <a:rPr lang="en-US" b="1" dirty="0" err="1"/>
              <a:t>Niederkorn</a:t>
            </a:r>
            <a:r>
              <a:rPr lang="en-US" b="1" dirty="0"/>
              <a:t> (MD)</a:t>
            </a:r>
          </a:p>
          <a:p>
            <a:pPr algn="ctr">
              <a:spcAft>
                <a:spcPts val="300"/>
              </a:spcAft>
            </a:pPr>
            <a:r>
              <a:rPr lang="en-US" b="1" dirty="0"/>
              <a:t>Birgit </a:t>
            </a:r>
            <a:r>
              <a:rPr lang="en-US" b="1" dirty="0" err="1"/>
              <a:t>Poltrum</a:t>
            </a:r>
            <a:r>
              <a:rPr lang="en-US" b="1" dirty="0"/>
              <a:t> (MD)</a:t>
            </a:r>
          </a:p>
          <a:p>
            <a:pPr algn="ctr">
              <a:spcAft>
                <a:spcPts val="300"/>
              </a:spcAft>
            </a:pPr>
            <a:r>
              <a:rPr lang="en-US" b="1" dirty="0"/>
              <a:t>Susanna Horner (MD)</a:t>
            </a:r>
          </a:p>
          <a:p>
            <a:pPr algn="ctr">
              <a:spcAft>
                <a:spcPts val="300"/>
              </a:spcAft>
            </a:pPr>
            <a:r>
              <a:rPr lang="en-US" b="1" dirty="0"/>
              <a:t>Daniela Pinter (PhD)</a:t>
            </a:r>
          </a:p>
          <a:p>
            <a:pPr algn="ctr">
              <a:spcAft>
                <a:spcPts val="300"/>
              </a:spcAft>
            </a:pPr>
            <a:r>
              <a:rPr lang="en-US" b="1" dirty="0"/>
              <a:t>Simon </a:t>
            </a:r>
            <a:r>
              <a:rPr lang="en-US" b="1" dirty="0" err="1"/>
              <a:t>Fandler-Höfler</a:t>
            </a:r>
            <a:r>
              <a:rPr lang="en-US" b="1" dirty="0"/>
              <a:t> (MD)</a:t>
            </a:r>
          </a:p>
          <a:p>
            <a:pPr algn="ctr">
              <a:spcAft>
                <a:spcPts val="300"/>
              </a:spcAft>
            </a:pPr>
            <a:r>
              <a:rPr lang="en-US" b="1" dirty="0"/>
              <a:t>Sebastian </a:t>
            </a:r>
            <a:r>
              <a:rPr lang="en-US" b="1" dirty="0" err="1"/>
              <a:t>Eppinger</a:t>
            </a:r>
            <a:r>
              <a:rPr lang="en-US" b="1" dirty="0"/>
              <a:t> (MD)</a:t>
            </a:r>
          </a:p>
          <a:p>
            <a:pPr algn="ctr">
              <a:spcAft>
                <a:spcPts val="300"/>
              </a:spcAft>
            </a:pPr>
            <a:r>
              <a:rPr lang="en-US" b="1" dirty="0"/>
              <a:t>Melanie </a:t>
            </a:r>
            <a:r>
              <a:rPr lang="en-US" b="1" dirty="0" err="1"/>
              <a:t>Haidegger</a:t>
            </a:r>
            <a:r>
              <a:rPr lang="en-US" b="1" dirty="0"/>
              <a:t> (MD)</a:t>
            </a:r>
          </a:p>
        </p:txBody>
      </p:sp>
      <p:sp>
        <p:nvSpPr>
          <p:cNvPr id="12" name="Freihandform 11">
            <a:extLst>
              <a:ext uri="{FF2B5EF4-FFF2-40B4-BE49-F238E27FC236}">
                <a16:creationId xmlns:a16="http://schemas.microsoft.com/office/drawing/2014/main" id="{20B981B7-F8FE-4AD8-A4A2-0183F2CD0577}"/>
              </a:ext>
            </a:extLst>
          </p:cNvPr>
          <p:cNvSpPr/>
          <p:nvPr/>
        </p:nvSpPr>
        <p:spPr>
          <a:xfrm>
            <a:off x="4408372" y="1273221"/>
            <a:ext cx="2800950" cy="383760"/>
          </a:xfrm>
          <a:custGeom>
            <a:avLst/>
            <a:gdLst>
              <a:gd name="connsiteX0" fmla="*/ 0 w 5294498"/>
              <a:gd name="connsiteY0" fmla="*/ 63961 h 383760"/>
              <a:gd name="connsiteX1" fmla="*/ 63961 w 5294498"/>
              <a:gd name="connsiteY1" fmla="*/ 0 h 383760"/>
              <a:gd name="connsiteX2" fmla="*/ 5230537 w 5294498"/>
              <a:gd name="connsiteY2" fmla="*/ 0 h 383760"/>
              <a:gd name="connsiteX3" fmla="*/ 5294498 w 5294498"/>
              <a:gd name="connsiteY3" fmla="*/ 63961 h 383760"/>
              <a:gd name="connsiteX4" fmla="*/ 5294498 w 5294498"/>
              <a:gd name="connsiteY4" fmla="*/ 319799 h 383760"/>
              <a:gd name="connsiteX5" fmla="*/ 5230537 w 5294498"/>
              <a:gd name="connsiteY5" fmla="*/ 383760 h 383760"/>
              <a:gd name="connsiteX6" fmla="*/ 63961 w 5294498"/>
              <a:gd name="connsiteY6" fmla="*/ 383760 h 383760"/>
              <a:gd name="connsiteX7" fmla="*/ 0 w 5294498"/>
              <a:gd name="connsiteY7" fmla="*/ 319799 h 383760"/>
              <a:gd name="connsiteX8" fmla="*/ 0 w 5294498"/>
              <a:gd name="connsiteY8" fmla="*/ 63961 h 383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94498" h="383760">
                <a:moveTo>
                  <a:pt x="0" y="63961"/>
                </a:moveTo>
                <a:cubicBezTo>
                  <a:pt x="0" y="28636"/>
                  <a:pt x="28636" y="0"/>
                  <a:pt x="63961" y="0"/>
                </a:cubicBezTo>
                <a:lnTo>
                  <a:pt x="5230537" y="0"/>
                </a:lnTo>
                <a:cubicBezTo>
                  <a:pt x="5265862" y="0"/>
                  <a:pt x="5294498" y="28636"/>
                  <a:pt x="5294498" y="63961"/>
                </a:cubicBezTo>
                <a:lnTo>
                  <a:pt x="5294498" y="319799"/>
                </a:lnTo>
                <a:cubicBezTo>
                  <a:pt x="5294498" y="355124"/>
                  <a:pt x="5265862" y="383760"/>
                  <a:pt x="5230537" y="383760"/>
                </a:cubicBezTo>
                <a:lnTo>
                  <a:pt x="63961" y="383760"/>
                </a:lnTo>
                <a:cubicBezTo>
                  <a:pt x="28636" y="383760"/>
                  <a:pt x="0" y="355124"/>
                  <a:pt x="0" y="319799"/>
                </a:cubicBezTo>
                <a:lnTo>
                  <a:pt x="0" y="63961"/>
                </a:lnTo>
                <a:close/>
              </a:path>
            </a:pathLst>
          </a:custGeom>
          <a:solidFill>
            <a:schemeClr val="accent2">
              <a:lumMod val="75000"/>
            </a:schemeClr>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8853" tIns="18734" rIns="218853" bIns="18734" numCol="1" spcCol="1270" anchor="ctr" anchorCtr="0">
            <a:noAutofit/>
          </a:bodyPr>
          <a:lstStyle/>
          <a:p>
            <a:pPr lvl="0" algn="l" defTabSz="800100">
              <a:lnSpc>
                <a:spcPct val="90000"/>
              </a:lnSpc>
              <a:spcBef>
                <a:spcPct val="0"/>
              </a:spcBef>
              <a:spcAft>
                <a:spcPct val="35000"/>
              </a:spcAft>
            </a:pPr>
            <a:r>
              <a:rPr lang="de-DE" sz="2200" b="1" dirty="0" err="1">
                <a:latin typeface="Times New Roman" panose="02020603050405020304" pitchFamily="18" charset="0"/>
                <a:cs typeface="Times New Roman" panose="02020603050405020304" pitchFamily="18" charset="0"/>
              </a:rPr>
              <a:t>Acknowledgements</a:t>
            </a:r>
            <a:endParaRPr lang="de-AT" sz="2200" b="1" kern="1200" dirty="0">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2BF8D8EF-44B3-44B9-863F-520283F5ED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02559703"/>
      </p:ext>
    </p:extLst>
  </p:cSld>
  <p:clrMapOvr>
    <a:masterClrMapping/>
  </p:clrMapOvr>
  <mc:AlternateContent xmlns:mc="http://schemas.openxmlformats.org/markup-compatibility/2006">
    <mc:Choice xmlns:p14="http://schemas.microsoft.com/office/powerpoint/2010/main" Requires="p14">
      <p:transition spd="slow" p14:dur="2000" advTm="9739"/>
    </mc:Choice>
    <mc:Fallback>
      <p:transition spd="slow" advTm="9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TextShape 2"/>
          <p:cNvSpPr txBox="1"/>
          <p:nvPr/>
        </p:nvSpPr>
        <p:spPr>
          <a:xfrm>
            <a:off x="856634" y="188640"/>
            <a:ext cx="7061882"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Features </a:t>
            </a:r>
            <a:r>
              <a:rPr lang="de-DE" sz="2800" b="1" spc="-1" dirty="0" err="1">
                <a:solidFill>
                  <a:srgbClr val="000000"/>
                </a:solidFill>
                <a:latin typeface="Garamond"/>
                <a:ea typeface="ＭＳ Ｐゴシック"/>
              </a:rPr>
              <a:t>of</a:t>
            </a:r>
            <a:r>
              <a:rPr lang="de-DE" sz="2800" b="1" spc="-1" dirty="0">
                <a:solidFill>
                  <a:srgbClr val="000000"/>
                </a:solidFill>
                <a:latin typeface="Garamond"/>
                <a:ea typeface="ＭＳ Ｐゴシック"/>
              </a:rPr>
              <a:t> cerebral </a:t>
            </a:r>
            <a:r>
              <a:rPr lang="de-DE" sz="2800" b="1" spc="-1" dirty="0" err="1">
                <a:solidFill>
                  <a:srgbClr val="000000"/>
                </a:solidFill>
                <a:latin typeface="Garamond"/>
                <a:ea typeface="ＭＳ Ｐゴシック"/>
              </a:rPr>
              <a:t>small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vessel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disease</a:t>
            </a:r>
            <a:r>
              <a:rPr lang="de-DE" sz="2800" b="1" spc="-1" dirty="0">
                <a:solidFill>
                  <a:srgbClr val="000000"/>
                </a:solidFill>
                <a:latin typeface="Garamond"/>
                <a:ea typeface="ＭＳ Ｐゴシック"/>
              </a:rPr>
              <a:t> (1)</a:t>
            </a:r>
          </a:p>
        </p:txBody>
      </p:sp>
      <p:sp>
        <p:nvSpPr>
          <p:cNvPr id="4" name="Rectangle 2">
            <a:extLst>
              <a:ext uri="{FF2B5EF4-FFF2-40B4-BE49-F238E27FC236}">
                <a16:creationId xmlns:a16="http://schemas.microsoft.com/office/drawing/2014/main" id="{72558496-6779-4731-B406-90790A803BEB}"/>
              </a:ext>
            </a:extLst>
          </p:cNvPr>
          <p:cNvSpPr>
            <a:spLocks noChangeArrowheads="1"/>
          </p:cNvSpPr>
          <p:nvPr/>
        </p:nvSpPr>
        <p:spPr bwMode="auto">
          <a:xfrm>
            <a:off x="1404723" y="8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pic>
        <p:nvPicPr>
          <p:cNvPr id="1025" name="Picture 1">
            <a:extLst>
              <a:ext uri="{FF2B5EF4-FFF2-40B4-BE49-F238E27FC236}">
                <a16:creationId xmlns:a16="http://schemas.microsoft.com/office/drawing/2014/main" id="{183C488F-F556-411E-923A-FF53090A6FC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77" t="49665" r="51299" b="6373"/>
          <a:stretch/>
        </p:blipFill>
        <p:spPr bwMode="auto">
          <a:xfrm>
            <a:off x="856633" y="1450399"/>
            <a:ext cx="3023918" cy="3149880"/>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3">
            <a:extLst>
              <a:ext uri="{FF2B5EF4-FFF2-40B4-BE49-F238E27FC236}">
                <a16:creationId xmlns:a16="http://schemas.microsoft.com/office/drawing/2014/main" id="{0C70840A-06B9-44E0-9791-3B15F80DCC17}"/>
              </a:ext>
            </a:extLst>
          </p:cNvPr>
          <p:cNvSpPr/>
          <p:nvPr/>
        </p:nvSpPr>
        <p:spPr>
          <a:xfrm>
            <a:off x="198824" y="4679223"/>
            <a:ext cx="4364609"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Recent</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small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subcortical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infarct</a:t>
            </a:r>
            <a:endParaRPr lang="de-DE" sz="2400" b="1" spc="-1" dirty="0">
              <a:latin typeface="Arial"/>
            </a:endParaRPr>
          </a:p>
        </p:txBody>
      </p:sp>
      <p:sp>
        <p:nvSpPr>
          <p:cNvPr id="15" name="CustomShape 3">
            <a:extLst>
              <a:ext uri="{FF2B5EF4-FFF2-40B4-BE49-F238E27FC236}">
                <a16:creationId xmlns:a16="http://schemas.microsoft.com/office/drawing/2014/main" id="{9AC6F6A3-B0F1-407C-8C3E-8A897F1BB37D}"/>
              </a:ext>
            </a:extLst>
          </p:cNvPr>
          <p:cNvSpPr/>
          <p:nvPr/>
        </p:nvSpPr>
        <p:spPr>
          <a:xfrm>
            <a:off x="5318417" y="4679223"/>
            <a:ext cx="4364609"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Lacunes</a:t>
            </a:r>
            <a:endParaRPr lang="de-DE" sz="2400" b="1" spc="-1" dirty="0">
              <a:latin typeface="Arial"/>
            </a:endParaRPr>
          </a:p>
        </p:txBody>
      </p:sp>
      <p:pic>
        <p:nvPicPr>
          <p:cNvPr id="13" name="Bild 9">
            <a:extLst>
              <a:ext uri="{FF2B5EF4-FFF2-40B4-BE49-F238E27FC236}">
                <a16:creationId xmlns:a16="http://schemas.microsoft.com/office/drawing/2014/main" id="{BF86DFF7-10DB-4C93-BC37-FF6941247F1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36250" y="1506962"/>
            <a:ext cx="2849533" cy="3092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704" name="Freihand 703">
                <a:extLst>
                  <a:ext uri="{FF2B5EF4-FFF2-40B4-BE49-F238E27FC236}">
                    <a16:creationId xmlns:a16="http://schemas.microsoft.com/office/drawing/2014/main" id="{CE040617-3E71-49D1-8069-79D8DCA80ACA}"/>
                  </a:ext>
                </a:extLst>
              </p14:cNvPr>
              <p14:cNvContentPartPr/>
              <p14:nvPr/>
            </p14:nvContentPartPr>
            <p14:xfrm>
              <a:off x="2124000" y="3076200"/>
              <a:ext cx="360" cy="360"/>
            </p14:xfrm>
          </p:contentPart>
        </mc:Choice>
        <mc:Fallback xmlns="">
          <p:pic>
            <p:nvPicPr>
              <p:cNvPr id="704" name="Freihand 703">
                <a:extLst>
                  <a:ext uri="{FF2B5EF4-FFF2-40B4-BE49-F238E27FC236}">
                    <a16:creationId xmlns:a16="http://schemas.microsoft.com/office/drawing/2014/main" id="{CE040617-3E71-49D1-8069-79D8DCA80ACA}"/>
                  </a:ext>
                </a:extLst>
              </p:cNvPr>
              <p:cNvPicPr/>
              <p:nvPr/>
            </p:nvPicPr>
            <p:blipFill>
              <a:blip r:embed="rId9"/>
              <a:stretch>
                <a:fillRect/>
              </a:stretch>
            </p:blipFill>
            <p:spPr>
              <a:xfrm>
                <a:off x="2114640" y="3066840"/>
                <a:ext cx="19080" cy="19080"/>
              </a:xfrm>
              <a:prstGeom prst="rect">
                <a:avLst/>
              </a:prstGeom>
            </p:spPr>
          </p:pic>
        </mc:Fallback>
      </mc:AlternateContent>
      <p:pic>
        <p:nvPicPr>
          <p:cNvPr id="2" name="Audio 1">
            <a:hlinkClick r:id="" action="ppaction://media"/>
            <a:extLst>
              <a:ext uri="{FF2B5EF4-FFF2-40B4-BE49-F238E27FC236}">
                <a16:creationId xmlns:a16="http://schemas.microsoft.com/office/drawing/2014/main" id="{9DE92CD4-FF55-46C5-AAE9-C32FF421E2E5}"/>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274501002"/>
      </p:ext>
    </p:extLst>
  </p:cSld>
  <p:clrMapOvr>
    <a:masterClrMapping/>
  </p:clrMapOvr>
  <mc:AlternateContent xmlns:mc="http://schemas.openxmlformats.org/markup-compatibility/2006">
    <mc:Choice xmlns:p14="http://schemas.microsoft.com/office/powerpoint/2010/main" Requires="p14">
      <p:transition spd="slow" p14:dur="2000" advTm="11898"/>
    </mc:Choice>
    <mc:Fallback>
      <p:transition spd="slow" advTm="11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TextShape 2"/>
          <p:cNvSpPr txBox="1"/>
          <p:nvPr/>
        </p:nvSpPr>
        <p:spPr>
          <a:xfrm>
            <a:off x="856634" y="188640"/>
            <a:ext cx="7061882"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Features </a:t>
            </a:r>
            <a:r>
              <a:rPr lang="de-DE" sz="2800" b="1" spc="-1" dirty="0" err="1">
                <a:solidFill>
                  <a:srgbClr val="000000"/>
                </a:solidFill>
                <a:latin typeface="Garamond"/>
                <a:ea typeface="ＭＳ Ｐゴシック"/>
              </a:rPr>
              <a:t>of</a:t>
            </a:r>
            <a:r>
              <a:rPr lang="de-DE" sz="2800" b="1" spc="-1" dirty="0">
                <a:solidFill>
                  <a:srgbClr val="000000"/>
                </a:solidFill>
                <a:latin typeface="Garamond"/>
                <a:ea typeface="ＭＳ Ｐゴシック"/>
              </a:rPr>
              <a:t> cerebral </a:t>
            </a:r>
            <a:r>
              <a:rPr lang="de-DE" sz="2800" b="1" spc="-1" dirty="0" err="1">
                <a:solidFill>
                  <a:srgbClr val="000000"/>
                </a:solidFill>
                <a:latin typeface="Garamond"/>
                <a:ea typeface="ＭＳ Ｐゴシック"/>
              </a:rPr>
              <a:t>small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vessel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disease</a:t>
            </a:r>
            <a:r>
              <a:rPr lang="de-DE" sz="2800" b="1" spc="-1" dirty="0">
                <a:solidFill>
                  <a:srgbClr val="000000"/>
                </a:solidFill>
                <a:latin typeface="Garamond"/>
                <a:ea typeface="ＭＳ Ｐゴシック"/>
              </a:rPr>
              <a:t> (2)</a:t>
            </a:r>
          </a:p>
        </p:txBody>
      </p:sp>
      <p:sp>
        <p:nvSpPr>
          <p:cNvPr id="4" name="Rectangle 2">
            <a:extLst>
              <a:ext uri="{FF2B5EF4-FFF2-40B4-BE49-F238E27FC236}">
                <a16:creationId xmlns:a16="http://schemas.microsoft.com/office/drawing/2014/main" id="{72558496-6779-4731-B406-90790A803BEB}"/>
              </a:ext>
            </a:extLst>
          </p:cNvPr>
          <p:cNvSpPr>
            <a:spLocks noChangeArrowheads="1"/>
          </p:cNvSpPr>
          <p:nvPr/>
        </p:nvSpPr>
        <p:spPr bwMode="auto">
          <a:xfrm>
            <a:off x="1404723" y="8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8" name="CustomShape 3">
            <a:extLst>
              <a:ext uri="{FF2B5EF4-FFF2-40B4-BE49-F238E27FC236}">
                <a16:creationId xmlns:a16="http://schemas.microsoft.com/office/drawing/2014/main" id="{59B13321-2685-48C0-9A6C-18CEA996ED94}"/>
              </a:ext>
            </a:extLst>
          </p:cNvPr>
          <p:cNvSpPr/>
          <p:nvPr/>
        </p:nvSpPr>
        <p:spPr>
          <a:xfrm>
            <a:off x="198824" y="4764064"/>
            <a:ext cx="4364609"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Microbleeds</a:t>
            </a:r>
            <a:endParaRPr lang="de-DE" sz="2400" b="1" spc="-1" dirty="0">
              <a:latin typeface="Arial"/>
            </a:endParaRPr>
          </a:p>
        </p:txBody>
      </p:sp>
      <p:sp>
        <p:nvSpPr>
          <p:cNvPr id="9" name="CustomShape 3">
            <a:extLst>
              <a:ext uri="{FF2B5EF4-FFF2-40B4-BE49-F238E27FC236}">
                <a16:creationId xmlns:a16="http://schemas.microsoft.com/office/drawing/2014/main" id="{19AB1F33-D431-4704-925C-BF1DD9C4AD1F}"/>
              </a:ext>
            </a:extLst>
          </p:cNvPr>
          <p:cNvSpPr/>
          <p:nvPr/>
        </p:nvSpPr>
        <p:spPr>
          <a:xfrm>
            <a:off x="5318417" y="4764067"/>
            <a:ext cx="4364609"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Enlarged</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perivascular</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spaces</a:t>
            </a:r>
            <a:endParaRPr lang="de-DE" sz="2400" b="1" spc="-1" dirty="0">
              <a:latin typeface="Arial"/>
            </a:endParaRPr>
          </a:p>
        </p:txBody>
      </p:sp>
      <p:pic>
        <p:nvPicPr>
          <p:cNvPr id="10" name="Grafik 9" descr="Ein Bild, das Tier, Foto, sitzend, alt enthält.&#10;&#10;Automatisch generierte Beschreibung">
            <a:extLst>
              <a:ext uri="{FF2B5EF4-FFF2-40B4-BE49-F238E27FC236}">
                <a16:creationId xmlns:a16="http://schemas.microsoft.com/office/drawing/2014/main" id="{4B7AE373-81C5-4CC2-987F-E77BC3ADAB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634" y="1589120"/>
            <a:ext cx="3156090" cy="3156090"/>
          </a:xfrm>
          <a:prstGeom prst="rect">
            <a:avLst/>
          </a:prstGeom>
        </p:spPr>
      </p:pic>
      <p:pic>
        <p:nvPicPr>
          <p:cNvPr id="11" name="Grafik 10" descr="Ein Bild, das Tier, Foto, sitzend, Paar enthält.&#10;&#10;Automatisch generierte Beschreibung">
            <a:extLst>
              <a:ext uri="{FF2B5EF4-FFF2-40B4-BE49-F238E27FC236}">
                <a16:creationId xmlns:a16="http://schemas.microsoft.com/office/drawing/2014/main" id="{1F33A7D0-4288-4776-91D2-765AC2948688}"/>
              </a:ext>
            </a:extLst>
          </p:cNvPr>
          <p:cNvPicPr>
            <a:picLocks noChangeAspect="1"/>
          </p:cNvPicPr>
          <p:nvPr/>
        </p:nvPicPr>
        <p:blipFill rotWithShape="1">
          <a:blip r:embed="rId7">
            <a:extLst>
              <a:ext uri="{28A0092B-C50C-407E-A947-70E740481C1C}">
                <a14:useLocalDpi xmlns:a14="http://schemas.microsoft.com/office/drawing/2010/main" val="0"/>
              </a:ext>
            </a:extLst>
          </a:blip>
          <a:srcRect l="4431" t="6993" r="56415" b="8741"/>
          <a:stretch/>
        </p:blipFill>
        <p:spPr>
          <a:xfrm>
            <a:off x="5860834" y="1579695"/>
            <a:ext cx="2989390" cy="3156089"/>
          </a:xfrm>
          <a:prstGeom prst="rect">
            <a:avLst/>
          </a:prstGeom>
        </p:spPr>
      </p:pic>
      <p:pic>
        <p:nvPicPr>
          <p:cNvPr id="2" name="Audio 1">
            <a:hlinkClick r:id="" action="ppaction://media"/>
            <a:extLst>
              <a:ext uri="{FF2B5EF4-FFF2-40B4-BE49-F238E27FC236}">
                <a16:creationId xmlns:a16="http://schemas.microsoft.com/office/drawing/2014/main" id="{2CC71FD5-D587-4F80-96F3-BF1B5999A100}"/>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3562611276"/>
      </p:ext>
    </p:extLst>
  </p:cSld>
  <p:clrMapOvr>
    <a:masterClrMapping/>
  </p:clrMapOvr>
  <mc:AlternateContent xmlns:mc="http://schemas.openxmlformats.org/markup-compatibility/2006">
    <mc:Choice xmlns:p14="http://schemas.microsoft.com/office/powerpoint/2010/main" Requires="p14">
      <p:transition spd="slow" p14:dur="2000" advTm="9553"/>
    </mc:Choice>
    <mc:Fallback>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 name="TextShape 2"/>
          <p:cNvSpPr txBox="1"/>
          <p:nvPr/>
        </p:nvSpPr>
        <p:spPr>
          <a:xfrm>
            <a:off x="856633" y="188640"/>
            <a:ext cx="7269271"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Cerebral </a:t>
            </a:r>
            <a:r>
              <a:rPr lang="de-DE" sz="2800" b="1" spc="-1" dirty="0" err="1">
                <a:solidFill>
                  <a:srgbClr val="000000"/>
                </a:solidFill>
                <a:latin typeface="Garamond"/>
                <a:ea typeface="ＭＳ Ｐゴシック"/>
              </a:rPr>
              <a:t>white</a:t>
            </a:r>
            <a:r>
              <a:rPr lang="de-DE" sz="2800" b="1" spc="-1" dirty="0">
                <a:solidFill>
                  <a:srgbClr val="000000"/>
                </a:solidFill>
                <a:latin typeface="Garamond"/>
                <a:ea typeface="ＭＳ Ｐゴシック"/>
              </a:rPr>
              <a:t> matter </a:t>
            </a:r>
            <a:r>
              <a:rPr lang="de-DE" sz="2800" b="1" spc="-1" dirty="0" err="1">
                <a:solidFill>
                  <a:srgbClr val="000000"/>
                </a:solidFill>
                <a:latin typeface="Garamond"/>
                <a:ea typeface="ＭＳ Ｐゴシック"/>
              </a:rPr>
              <a:t>hyperintensities</a:t>
            </a:r>
            <a:r>
              <a:rPr lang="de-DE" sz="2800" b="1" spc="-1" dirty="0">
                <a:solidFill>
                  <a:srgbClr val="000000"/>
                </a:solidFill>
                <a:latin typeface="Garamond"/>
                <a:ea typeface="ＭＳ Ｐゴシック"/>
              </a:rPr>
              <a:t> (WMH)</a:t>
            </a:r>
          </a:p>
        </p:txBody>
      </p:sp>
      <p:sp>
        <p:nvSpPr>
          <p:cNvPr id="4" name="Rectangle 2">
            <a:extLst>
              <a:ext uri="{FF2B5EF4-FFF2-40B4-BE49-F238E27FC236}">
                <a16:creationId xmlns:a16="http://schemas.microsoft.com/office/drawing/2014/main" id="{72558496-6779-4731-B406-90790A803BEB}"/>
              </a:ext>
            </a:extLst>
          </p:cNvPr>
          <p:cNvSpPr>
            <a:spLocks noChangeArrowheads="1"/>
          </p:cNvSpPr>
          <p:nvPr/>
        </p:nvSpPr>
        <p:spPr bwMode="auto">
          <a:xfrm>
            <a:off x="1404723" y="8478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e-AT"/>
          </a:p>
        </p:txBody>
      </p:sp>
      <p:sp>
        <p:nvSpPr>
          <p:cNvPr id="12" name="CustomShape 3">
            <a:extLst>
              <a:ext uri="{FF2B5EF4-FFF2-40B4-BE49-F238E27FC236}">
                <a16:creationId xmlns:a16="http://schemas.microsoft.com/office/drawing/2014/main" id="{0C70840A-06B9-44E0-9791-3B15F80DCC17}"/>
              </a:ext>
            </a:extLst>
          </p:cNvPr>
          <p:cNvSpPr/>
          <p:nvPr/>
        </p:nvSpPr>
        <p:spPr>
          <a:xfrm>
            <a:off x="5846161" y="5097406"/>
            <a:ext cx="4364609"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WMH - </a:t>
            </a:r>
            <a:r>
              <a:rPr lang="de-DE" sz="2400" b="1" spc="-1" dirty="0" err="1">
                <a:solidFill>
                  <a:srgbClr val="000000"/>
                </a:solidFill>
                <a:latin typeface="Garamond"/>
                <a:ea typeface="ＭＳ Ｐゴシック"/>
              </a:rPr>
              <a:t>Fazekas</a:t>
            </a:r>
            <a:r>
              <a:rPr lang="de-DE" sz="2400" b="1" spc="-1" dirty="0">
                <a:solidFill>
                  <a:srgbClr val="000000"/>
                </a:solidFill>
                <a:latin typeface="Garamond"/>
                <a:ea typeface="ＭＳ Ｐゴシック"/>
              </a:rPr>
              <a:t> III</a:t>
            </a:r>
            <a:endParaRPr lang="de-DE" sz="2400" b="1" spc="-1" dirty="0">
              <a:latin typeface="Arial"/>
            </a:endParaRPr>
          </a:p>
        </p:txBody>
      </p:sp>
      <p:pic>
        <p:nvPicPr>
          <p:cNvPr id="13" name="Picture 1">
            <a:extLst>
              <a:ext uri="{FF2B5EF4-FFF2-40B4-BE49-F238E27FC236}">
                <a16:creationId xmlns:a16="http://schemas.microsoft.com/office/drawing/2014/main" id="{F6FE8356-8818-47F3-86D1-89F43699773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1009" t="49665" b="6580"/>
          <a:stretch/>
        </p:blipFill>
        <p:spPr bwMode="auto">
          <a:xfrm>
            <a:off x="6432165" y="1893458"/>
            <a:ext cx="3192603" cy="3156813"/>
          </a:xfrm>
          <a:prstGeom prst="rect">
            <a:avLst/>
          </a:prstGeom>
          <a:noFill/>
          <a:extLst>
            <a:ext uri="{909E8E84-426E-40DD-AFC4-6F175D3DCCD1}">
              <a14:hiddenFill xmlns:a14="http://schemas.microsoft.com/office/drawing/2010/main">
                <a:solidFill>
                  <a:srgbClr val="FFFFFF"/>
                </a:solidFill>
              </a14:hiddenFill>
            </a:ext>
          </a:extLst>
        </p:spPr>
      </p:pic>
      <p:pic>
        <p:nvPicPr>
          <p:cNvPr id="2" name="Grafik 1">
            <a:extLst>
              <a:ext uri="{FF2B5EF4-FFF2-40B4-BE49-F238E27FC236}">
                <a16:creationId xmlns:a16="http://schemas.microsoft.com/office/drawing/2014/main" id="{A8B928D4-42E3-4CC4-B930-B0D1B26C6C05}"/>
              </a:ext>
            </a:extLst>
          </p:cNvPr>
          <p:cNvPicPr>
            <a:picLocks noChangeAspect="1"/>
          </p:cNvPicPr>
          <p:nvPr/>
        </p:nvPicPr>
        <p:blipFill rotWithShape="1">
          <a:blip r:embed="rId6"/>
          <a:srcRect l="31546" t="24055" r="31031" b="27560"/>
          <a:stretch/>
        </p:blipFill>
        <p:spPr>
          <a:xfrm>
            <a:off x="856633" y="1360619"/>
            <a:ext cx="4025245" cy="2927452"/>
          </a:xfrm>
          <a:prstGeom prst="rect">
            <a:avLst/>
          </a:prstGeom>
        </p:spPr>
      </p:pic>
      <p:pic>
        <p:nvPicPr>
          <p:cNvPr id="5" name="Grafik 4">
            <a:extLst>
              <a:ext uri="{FF2B5EF4-FFF2-40B4-BE49-F238E27FC236}">
                <a16:creationId xmlns:a16="http://schemas.microsoft.com/office/drawing/2014/main" id="{4679169D-327B-4899-A3A1-207F12F9BB47}"/>
              </a:ext>
            </a:extLst>
          </p:cNvPr>
          <p:cNvPicPr>
            <a:picLocks noChangeAspect="1"/>
          </p:cNvPicPr>
          <p:nvPr/>
        </p:nvPicPr>
        <p:blipFill rotWithShape="1">
          <a:blip r:embed="rId7"/>
          <a:srcRect l="36185" t="27610" r="34743" b="39794"/>
          <a:stretch/>
        </p:blipFill>
        <p:spPr>
          <a:xfrm>
            <a:off x="424269" y="4288071"/>
            <a:ext cx="3544479" cy="2235482"/>
          </a:xfrm>
          <a:prstGeom prst="rect">
            <a:avLst/>
          </a:prstGeom>
        </p:spPr>
      </p:pic>
      <p:pic>
        <p:nvPicPr>
          <p:cNvPr id="16" name="Grafik 15">
            <a:extLst>
              <a:ext uri="{FF2B5EF4-FFF2-40B4-BE49-F238E27FC236}">
                <a16:creationId xmlns:a16="http://schemas.microsoft.com/office/drawing/2014/main" id="{03E50D34-D965-4CCE-929D-AAF071E57024}"/>
              </a:ext>
            </a:extLst>
          </p:cNvPr>
          <p:cNvPicPr>
            <a:picLocks noChangeAspect="1"/>
          </p:cNvPicPr>
          <p:nvPr/>
        </p:nvPicPr>
        <p:blipFill rotWithShape="1">
          <a:blip r:embed="rId7"/>
          <a:srcRect l="36185" t="61279" r="49209" b="6125"/>
          <a:stretch/>
        </p:blipFill>
        <p:spPr>
          <a:xfrm>
            <a:off x="3961691" y="4320904"/>
            <a:ext cx="1754681" cy="2202649"/>
          </a:xfrm>
          <a:prstGeom prst="rect">
            <a:avLst/>
          </a:prstGeom>
        </p:spPr>
      </p:pic>
      <p:pic>
        <p:nvPicPr>
          <p:cNvPr id="7" name="Audio 6">
            <a:hlinkClick r:id="" action="ppaction://media"/>
            <a:extLst>
              <a:ext uri="{FF2B5EF4-FFF2-40B4-BE49-F238E27FC236}">
                <a16:creationId xmlns:a16="http://schemas.microsoft.com/office/drawing/2014/main" id="{8015CE43-C2D0-4999-A146-B31E998E85A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581459152"/>
      </p:ext>
    </p:extLst>
  </p:cSld>
  <p:clrMapOvr>
    <a:masterClrMapping/>
  </p:clrMapOvr>
  <mc:AlternateContent xmlns:mc="http://schemas.openxmlformats.org/markup-compatibility/2006">
    <mc:Choice xmlns:p14="http://schemas.microsoft.com/office/powerpoint/2010/main" Requires="p14">
      <p:transition spd="slow" p14:dur="2000" advTm="8996"/>
    </mc:Choice>
    <mc:Fallback>
      <p:transition spd="slow" advTm="8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D614795-6414-44A2-8FE1-29952857B38C}"/>
              </a:ext>
            </a:extLst>
          </p:cNvPr>
          <p:cNvSpPr txBox="1"/>
          <p:nvPr/>
        </p:nvSpPr>
        <p:spPr>
          <a:xfrm>
            <a:off x="208961" y="1753386"/>
            <a:ext cx="5170601" cy="2308324"/>
          </a:xfrm>
          <a:prstGeom prst="rect">
            <a:avLst/>
          </a:prstGeom>
          <a:noFill/>
        </p:spPr>
        <p:txBody>
          <a:bodyPr wrap="square" rtlCol="0">
            <a:spAutoFit/>
          </a:bodyPr>
          <a:lstStyle/>
          <a:p>
            <a:pPr marL="285750" indent="-285750">
              <a:buFont typeface="Wingdings" panose="05000000000000000000" pitchFamily="2" charset="2"/>
              <a:buChar char="Ø"/>
            </a:pPr>
            <a:r>
              <a:rPr lang="de-AT" b="1" dirty="0" err="1"/>
              <a:t>Lipohyalinosis</a:t>
            </a:r>
            <a:r>
              <a:rPr lang="de-AT" b="1" dirty="0"/>
              <a:t> / </a:t>
            </a:r>
            <a:r>
              <a:rPr lang="de-AT" b="1" dirty="0" err="1"/>
              <a:t>arteriolosclerosis</a:t>
            </a:r>
            <a:endParaRPr lang="de-AT" b="1" dirty="0"/>
          </a:p>
          <a:p>
            <a:pPr lvl="1"/>
            <a:r>
              <a:rPr lang="de-AT" dirty="0"/>
              <a:t>-dilatation and </a:t>
            </a:r>
            <a:r>
              <a:rPr lang="de-AT" dirty="0" err="1"/>
              <a:t>thickening</a:t>
            </a:r>
            <a:r>
              <a:rPr lang="de-AT" dirty="0"/>
              <a:t> </a:t>
            </a:r>
            <a:r>
              <a:rPr lang="de-AT" dirty="0" err="1"/>
              <a:t>of</a:t>
            </a:r>
            <a:r>
              <a:rPr lang="de-AT" dirty="0"/>
              <a:t> </a:t>
            </a:r>
            <a:r>
              <a:rPr lang="de-AT" dirty="0" err="1"/>
              <a:t>arteriolar</a:t>
            </a:r>
            <a:r>
              <a:rPr lang="de-AT" dirty="0"/>
              <a:t> </a:t>
            </a:r>
            <a:r>
              <a:rPr lang="de-AT" dirty="0" err="1"/>
              <a:t>walls</a:t>
            </a:r>
            <a:endParaRPr lang="de-AT" dirty="0"/>
          </a:p>
          <a:p>
            <a:pPr lvl="1"/>
            <a:endParaRPr lang="de-AT" dirty="0"/>
          </a:p>
          <a:p>
            <a:pPr marL="285750" indent="-285750">
              <a:buFont typeface="Wingdings" panose="05000000000000000000" pitchFamily="2" charset="2"/>
              <a:buChar char="Ø"/>
            </a:pPr>
            <a:r>
              <a:rPr lang="de-AT" b="1" dirty="0" err="1"/>
              <a:t>Microatheroma</a:t>
            </a:r>
            <a:endParaRPr lang="de-AT" b="1" dirty="0"/>
          </a:p>
          <a:p>
            <a:pPr lvl="1"/>
            <a:r>
              <a:rPr lang="de-AT" dirty="0"/>
              <a:t>-</a:t>
            </a:r>
            <a:r>
              <a:rPr lang="de-AT" dirty="0" err="1"/>
              <a:t>affects</a:t>
            </a:r>
            <a:r>
              <a:rPr lang="de-AT" dirty="0"/>
              <a:t> </a:t>
            </a:r>
            <a:r>
              <a:rPr lang="de-AT" dirty="0" err="1"/>
              <a:t>more</a:t>
            </a:r>
            <a:r>
              <a:rPr lang="de-AT" dirty="0"/>
              <a:t> proximal </a:t>
            </a:r>
            <a:r>
              <a:rPr lang="de-AT" dirty="0" err="1"/>
              <a:t>artery</a:t>
            </a:r>
            <a:r>
              <a:rPr lang="de-AT" dirty="0"/>
              <a:t> </a:t>
            </a:r>
            <a:r>
              <a:rPr lang="de-AT" dirty="0" err="1"/>
              <a:t>segments</a:t>
            </a:r>
            <a:endParaRPr lang="de-AT" dirty="0"/>
          </a:p>
          <a:p>
            <a:pPr lvl="1"/>
            <a:endParaRPr lang="de-AT" dirty="0"/>
          </a:p>
          <a:p>
            <a:pPr lvl="1"/>
            <a:endParaRPr lang="de-AT" dirty="0"/>
          </a:p>
        </p:txBody>
      </p:sp>
      <p:pic>
        <p:nvPicPr>
          <p:cNvPr id="4" name="Grafik 3" descr="Ein Bild, das Text, Karte enthält.&#10;&#10;Automatisch generierte Beschreibung">
            <a:extLst>
              <a:ext uri="{FF2B5EF4-FFF2-40B4-BE49-F238E27FC236}">
                <a16:creationId xmlns:a16="http://schemas.microsoft.com/office/drawing/2014/main" id="{A8499AAA-8073-4D36-B73F-C54DE3C68A9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4743"/>
          <a:stretch/>
        </p:blipFill>
        <p:spPr>
          <a:xfrm>
            <a:off x="5595386" y="1813536"/>
            <a:ext cx="3776648" cy="3417425"/>
          </a:xfrm>
          <a:prstGeom prst="rect">
            <a:avLst/>
          </a:prstGeom>
        </p:spPr>
      </p:pic>
      <p:sp>
        <p:nvSpPr>
          <p:cNvPr id="5" name="Textfeld 4">
            <a:extLst>
              <a:ext uri="{FF2B5EF4-FFF2-40B4-BE49-F238E27FC236}">
                <a16:creationId xmlns:a16="http://schemas.microsoft.com/office/drawing/2014/main" id="{F1A8858E-70A1-4DE0-A1FC-8054A99B6718}"/>
              </a:ext>
            </a:extLst>
          </p:cNvPr>
          <p:cNvSpPr txBox="1"/>
          <p:nvPr/>
        </p:nvSpPr>
        <p:spPr>
          <a:xfrm>
            <a:off x="208961" y="6493543"/>
            <a:ext cx="6146276" cy="800219"/>
          </a:xfrm>
          <a:prstGeom prst="rect">
            <a:avLst/>
          </a:prstGeom>
          <a:noFill/>
        </p:spPr>
        <p:txBody>
          <a:bodyPr wrap="square" rtlCol="0">
            <a:spAutoFit/>
          </a:bodyPr>
          <a:lstStyle/>
          <a:p>
            <a:r>
              <a:rPr lang="de-AT" sz="1000" dirty="0"/>
              <a:t>Mustapha et al. Front </a:t>
            </a:r>
            <a:r>
              <a:rPr lang="de-AT" sz="1000" dirty="0" err="1"/>
              <a:t>Physiol</a:t>
            </a:r>
            <a:r>
              <a:rPr lang="de-AT" sz="1000" dirty="0"/>
              <a:t> 2019</a:t>
            </a:r>
          </a:p>
          <a:p>
            <a:pPr lvl="1"/>
            <a:endParaRPr lang="de-AT" dirty="0"/>
          </a:p>
          <a:p>
            <a:pPr lvl="1"/>
            <a:endParaRPr lang="de-AT" dirty="0"/>
          </a:p>
        </p:txBody>
      </p:sp>
      <p:sp>
        <p:nvSpPr>
          <p:cNvPr id="6" name="TextShape 2">
            <a:extLst>
              <a:ext uri="{FF2B5EF4-FFF2-40B4-BE49-F238E27FC236}">
                <a16:creationId xmlns:a16="http://schemas.microsoft.com/office/drawing/2014/main" id="{F6E06543-C53B-435D-85F5-2ECCD062A1E1}"/>
              </a:ext>
            </a:extLst>
          </p:cNvPr>
          <p:cNvSpPr txBox="1"/>
          <p:nvPr/>
        </p:nvSpPr>
        <p:spPr>
          <a:xfrm>
            <a:off x="856634" y="188640"/>
            <a:ext cx="2841072"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err="1">
                <a:solidFill>
                  <a:srgbClr val="000000"/>
                </a:solidFill>
                <a:latin typeface="Garamond"/>
                <a:ea typeface="ＭＳ Ｐゴシック"/>
              </a:rPr>
              <a:t>Pathophysiology</a:t>
            </a:r>
            <a:endParaRPr lang="de-DE" sz="2800" b="1" spc="-1" dirty="0">
              <a:solidFill>
                <a:srgbClr val="000000"/>
              </a:solidFill>
              <a:latin typeface="Garamond"/>
              <a:ea typeface="ＭＳ Ｐゴシック"/>
            </a:endParaRPr>
          </a:p>
        </p:txBody>
      </p:sp>
      <p:pic>
        <p:nvPicPr>
          <p:cNvPr id="9" name="Grafik 8" descr="Ein Bild, das Objekt, Uhr enthält.&#10;&#10;Automatisch generierte Beschreibung">
            <a:extLst>
              <a:ext uri="{FF2B5EF4-FFF2-40B4-BE49-F238E27FC236}">
                <a16:creationId xmlns:a16="http://schemas.microsoft.com/office/drawing/2014/main" id="{FF6C4E6F-18A1-4E87-8AD2-9358488CC4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7273"/>
          <a:stretch/>
        </p:blipFill>
        <p:spPr>
          <a:xfrm>
            <a:off x="231965" y="4145467"/>
            <a:ext cx="1937131" cy="2070252"/>
          </a:xfrm>
          <a:prstGeom prst="rect">
            <a:avLst/>
          </a:prstGeom>
        </p:spPr>
      </p:pic>
      <p:pic>
        <p:nvPicPr>
          <p:cNvPr id="10" name="Grafik 9">
            <a:extLst>
              <a:ext uri="{FF2B5EF4-FFF2-40B4-BE49-F238E27FC236}">
                <a16:creationId xmlns:a16="http://schemas.microsoft.com/office/drawing/2014/main" id="{79589042-C46B-4FD7-AC2D-547659BDAC6E}"/>
              </a:ext>
            </a:extLst>
          </p:cNvPr>
          <p:cNvPicPr>
            <a:picLocks noChangeAspect="1"/>
          </p:cNvPicPr>
          <p:nvPr/>
        </p:nvPicPr>
        <p:blipFill>
          <a:blip r:embed="rId8"/>
          <a:stretch>
            <a:fillRect/>
          </a:stretch>
        </p:blipFill>
        <p:spPr>
          <a:xfrm>
            <a:off x="2959530" y="4305311"/>
            <a:ext cx="1845421" cy="1734059"/>
          </a:xfrm>
          <a:prstGeom prst="rect">
            <a:avLst/>
          </a:prstGeom>
        </p:spPr>
      </p:pic>
      <p:pic>
        <p:nvPicPr>
          <p:cNvPr id="3074" name="Picture 2" descr="What is Aging? | Lifespan.io">
            <a:extLst>
              <a:ext uri="{FF2B5EF4-FFF2-40B4-BE49-F238E27FC236}">
                <a16:creationId xmlns:a16="http://schemas.microsoft.com/office/drawing/2014/main" id="{9DC508D7-9FBD-4AE7-9B68-E20D1A90D0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8407"/>
          <a:stretch/>
        </p:blipFill>
        <p:spPr bwMode="auto">
          <a:xfrm>
            <a:off x="5232773" y="5025119"/>
            <a:ext cx="4900471" cy="1797181"/>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3">
            <a:extLst>
              <a:ext uri="{FF2B5EF4-FFF2-40B4-BE49-F238E27FC236}">
                <a16:creationId xmlns:a16="http://schemas.microsoft.com/office/drawing/2014/main" id="{306B2F56-7E2B-41DA-AA29-20242894163B}"/>
              </a:ext>
            </a:extLst>
          </p:cNvPr>
          <p:cNvSpPr/>
          <p:nvPr/>
        </p:nvSpPr>
        <p:spPr>
          <a:xfrm>
            <a:off x="8696809" y="5025119"/>
            <a:ext cx="2198613"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AGING</a:t>
            </a:r>
            <a:endParaRPr lang="de-DE" sz="2400" b="1" spc="-1" dirty="0">
              <a:latin typeface="Arial"/>
            </a:endParaRPr>
          </a:p>
        </p:txBody>
      </p:sp>
      <p:pic>
        <p:nvPicPr>
          <p:cNvPr id="7" name="Audio 6">
            <a:hlinkClick r:id="" action="ppaction://media"/>
            <a:extLst>
              <a:ext uri="{FF2B5EF4-FFF2-40B4-BE49-F238E27FC236}">
                <a16:creationId xmlns:a16="http://schemas.microsoft.com/office/drawing/2014/main" id="{15481C8B-AF4C-42A6-B0F1-5AF00FC5D69D}"/>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11488738" y="6154738"/>
            <a:ext cx="487362" cy="487362"/>
          </a:xfrm>
          <a:prstGeom prst="rect">
            <a:avLst/>
          </a:prstGeom>
        </p:spPr>
      </p:pic>
    </p:spTree>
    <p:custDataLst>
      <p:tags r:id="rId1"/>
    </p:custDataLst>
    <p:extLst>
      <p:ext uri="{BB962C8B-B14F-4D97-AF65-F5344CB8AC3E}">
        <p14:creationId xmlns:p14="http://schemas.microsoft.com/office/powerpoint/2010/main" val="1740919806"/>
      </p:ext>
    </p:extLst>
  </p:cSld>
  <p:clrMapOvr>
    <a:masterClrMapping/>
  </p:clrMapOvr>
  <mc:AlternateContent xmlns:mc="http://schemas.openxmlformats.org/markup-compatibility/2006">
    <mc:Choice xmlns:p14="http://schemas.microsoft.com/office/powerpoint/2010/main" Requires="p14">
      <p:transition spd="slow" p14:dur="2000" advTm="28431"/>
    </mc:Choice>
    <mc:Fallback>
      <p:transition spd="slow" advTm="28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Effect transition="in" filter="fade">
                                      <p:cBhvr>
                                        <p:cTn id="26" dur="1000"/>
                                        <p:tgtEl>
                                          <p:spTgt spid="3074"/>
                                        </p:tgtEl>
                                      </p:cBhvr>
                                    </p:animEffect>
                                    <p:anim calcmode="lin" valueType="num">
                                      <p:cBhvr>
                                        <p:cTn id="27" dur="1000" fill="hold"/>
                                        <p:tgtEl>
                                          <p:spTgt spid="3074"/>
                                        </p:tgtEl>
                                        <p:attrNameLst>
                                          <p:attrName>ppt_x</p:attrName>
                                        </p:attrNameLst>
                                      </p:cBhvr>
                                      <p:tavLst>
                                        <p:tav tm="0">
                                          <p:val>
                                            <p:strVal val="#ppt_x"/>
                                          </p:val>
                                        </p:tav>
                                        <p:tav tm="100000">
                                          <p:val>
                                            <p:strVal val="#ppt_x"/>
                                          </p:val>
                                        </p:tav>
                                      </p:tavLst>
                                    </p:anim>
                                    <p:anim calcmode="lin" valueType="num">
                                      <p:cBhvr>
                                        <p:cTn id="28"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a:extLst>
              <a:ext uri="{FF2B5EF4-FFF2-40B4-BE49-F238E27FC236}">
                <a16:creationId xmlns:a16="http://schemas.microsoft.com/office/drawing/2014/main" id="{5A6C7206-44C7-4FAB-A6AE-CB31BD2FB675}"/>
              </a:ext>
            </a:extLst>
          </p:cNvPr>
          <p:cNvSpPr/>
          <p:nvPr/>
        </p:nvSpPr>
        <p:spPr>
          <a:xfrm>
            <a:off x="2210450" y="1481501"/>
            <a:ext cx="2198613"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AGE</a:t>
            </a:r>
            <a:endParaRPr lang="de-DE" sz="2400" b="1" spc="-1" dirty="0">
              <a:latin typeface="Arial"/>
            </a:endParaRPr>
          </a:p>
        </p:txBody>
      </p:sp>
      <p:sp>
        <p:nvSpPr>
          <p:cNvPr id="3" name="CustomShape 3">
            <a:extLst>
              <a:ext uri="{FF2B5EF4-FFF2-40B4-BE49-F238E27FC236}">
                <a16:creationId xmlns:a16="http://schemas.microsoft.com/office/drawing/2014/main" id="{754E1B10-3AD2-42BF-8A38-9188F61D17FB}"/>
              </a:ext>
            </a:extLst>
          </p:cNvPr>
          <p:cNvSpPr/>
          <p:nvPr/>
        </p:nvSpPr>
        <p:spPr>
          <a:xfrm>
            <a:off x="5751319" y="1481501"/>
            <a:ext cx="2198613"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Hypertension</a:t>
            </a:r>
            <a:endParaRPr lang="de-DE" sz="2400" b="1" spc="-1" dirty="0">
              <a:latin typeface="Arial"/>
            </a:endParaRPr>
          </a:p>
        </p:txBody>
      </p:sp>
      <p:sp>
        <p:nvSpPr>
          <p:cNvPr id="4" name="TextShape 2">
            <a:extLst>
              <a:ext uri="{FF2B5EF4-FFF2-40B4-BE49-F238E27FC236}">
                <a16:creationId xmlns:a16="http://schemas.microsoft.com/office/drawing/2014/main" id="{E9487BBE-C675-45B3-BEC9-84FD4ED7DEB5}"/>
              </a:ext>
            </a:extLst>
          </p:cNvPr>
          <p:cNvSpPr txBox="1"/>
          <p:nvPr/>
        </p:nvSpPr>
        <p:spPr>
          <a:xfrm>
            <a:off x="856634" y="188640"/>
            <a:ext cx="2841072"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err="1">
                <a:solidFill>
                  <a:srgbClr val="000000"/>
                </a:solidFill>
                <a:latin typeface="Garamond"/>
                <a:ea typeface="ＭＳ Ｐゴシック"/>
              </a:rPr>
              <a:t>Pathophysiology</a:t>
            </a:r>
            <a:endParaRPr lang="de-DE" sz="2800" b="1" spc="-1" dirty="0">
              <a:solidFill>
                <a:srgbClr val="000000"/>
              </a:solidFill>
              <a:latin typeface="Garamond"/>
              <a:ea typeface="ＭＳ Ｐゴシック"/>
            </a:endParaRPr>
          </a:p>
        </p:txBody>
      </p:sp>
      <p:sp>
        <p:nvSpPr>
          <p:cNvPr id="5" name="Pfeil: nach unten gekrümmt 4">
            <a:extLst>
              <a:ext uri="{FF2B5EF4-FFF2-40B4-BE49-F238E27FC236}">
                <a16:creationId xmlns:a16="http://schemas.microsoft.com/office/drawing/2014/main" id="{80E3713F-8EB8-4DF9-87FB-A23B57DA3FD1}"/>
              </a:ext>
            </a:extLst>
          </p:cNvPr>
          <p:cNvSpPr/>
          <p:nvPr/>
        </p:nvSpPr>
        <p:spPr>
          <a:xfrm>
            <a:off x="4484451" y="2915055"/>
            <a:ext cx="1352144" cy="7587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sp>
        <p:nvSpPr>
          <p:cNvPr id="6" name="Pfeil: nach unten gekrümmt 5">
            <a:extLst>
              <a:ext uri="{FF2B5EF4-FFF2-40B4-BE49-F238E27FC236}">
                <a16:creationId xmlns:a16="http://schemas.microsoft.com/office/drawing/2014/main" id="{FC9504A8-6315-4DC1-B88B-863D3C236636}"/>
              </a:ext>
            </a:extLst>
          </p:cNvPr>
          <p:cNvSpPr/>
          <p:nvPr/>
        </p:nvSpPr>
        <p:spPr>
          <a:xfrm rot="10800000">
            <a:off x="4409063" y="4096770"/>
            <a:ext cx="1352144" cy="758758"/>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AT">
              <a:solidFill>
                <a:schemeClr val="tx1"/>
              </a:solidFill>
            </a:endParaRPr>
          </a:p>
        </p:txBody>
      </p:sp>
      <p:pic>
        <p:nvPicPr>
          <p:cNvPr id="7" name="Picture 1">
            <a:extLst>
              <a:ext uri="{FF2B5EF4-FFF2-40B4-BE49-F238E27FC236}">
                <a16:creationId xmlns:a16="http://schemas.microsoft.com/office/drawing/2014/main" id="{B4335735-6F56-492B-88A6-311DADE030B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009" t="49665" b="6580"/>
          <a:stretch/>
        </p:blipFill>
        <p:spPr bwMode="auto">
          <a:xfrm>
            <a:off x="183807" y="2548255"/>
            <a:ext cx="2633631" cy="2604108"/>
          </a:xfrm>
          <a:prstGeom prst="rect">
            <a:avLst/>
          </a:prstGeom>
          <a:noFill/>
          <a:extLst>
            <a:ext uri="{909E8E84-426E-40DD-AFC4-6F175D3DCCD1}">
              <a14:hiddenFill xmlns:a14="http://schemas.microsoft.com/office/drawing/2010/main">
                <a:solidFill>
                  <a:srgbClr val="FFFFFF"/>
                </a:solidFill>
              </a14:hiddenFill>
            </a:ext>
          </a:extLst>
        </p:spPr>
      </p:pic>
      <p:sp>
        <p:nvSpPr>
          <p:cNvPr id="8" name="CustomShape 3">
            <a:extLst>
              <a:ext uri="{FF2B5EF4-FFF2-40B4-BE49-F238E27FC236}">
                <a16:creationId xmlns:a16="http://schemas.microsoft.com/office/drawing/2014/main" id="{C65C0E6F-C7BC-4EAB-B744-3A84E54A1527}"/>
              </a:ext>
            </a:extLst>
          </p:cNvPr>
          <p:cNvSpPr/>
          <p:nvPr/>
        </p:nvSpPr>
        <p:spPr>
          <a:xfrm>
            <a:off x="2210450" y="5867551"/>
            <a:ext cx="2198613"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WMH</a:t>
            </a:r>
            <a:endParaRPr lang="de-DE" sz="2400" b="1" spc="-1" dirty="0">
              <a:latin typeface="Arial"/>
            </a:endParaRPr>
          </a:p>
        </p:txBody>
      </p:sp>
      <p:sp>
        <p:nvSpPr>
          <p:cNvPr id="9" name="CustomShape 3">
            <a:extLst>
              <a:ext uri="{FF2B5EF4-FFF2-40B4-BE49-F238E27FC236}">
                <a16:creationId xmlns:a16="http://schemas.microsoft.com/office/drawing/2014/main" id="{9DF3E0D5-0D9F-43B3-A7BE-40C4FC2D9AE5}"/>
              </a:ext>
            </a:extLst>
          </p:cNvPr>
          <p:cNvSpPr/>
          <p:nvPr/>
        </p:nvSpPr>
        <p:spPr>
          <a:xfrm>
            <a:off x="5836595" y="5867551"/>
            <a:ext cx="4777986"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err="1">
                <a:solidFill>
                  <a:srgbClr val="000000"/>
                </a:solidFill>
                <a:latin typeface="Garamond"/>
                <a:ea typeface="ＭＳ Ｐゴシック"/>
              </a:rPr>
              <a:t>Arterial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stiffening</a:t>
            </a:r>
            <a:r>
              <a:rPr lang="de-DE" sz="2400" b="1" spc="-1" dirty="0">
                <a:solidFill>
                  <a:srgbClr val="000000"/>
                </a:solidFill>
                <a:latin typeface="Garamond"/>
                <a:ea typeface="ＭＳ Ｐゴシック"/>
              </a:rPr>
              <a:t> / </a:t>
            </a:r>
            <a:r>
              <a:rPr lang="de-DE" sz="2400" b="1" spc="-1" dirty="0" err="1">
                <a:solidFill>
                  <a:srgbClr val="000000"/>
                </a:solidFill>
                <a:latin typeface="Garamond"/>
                <a:ea typeface="ＭＳ Ｐゴシック"/>
              </a:rPr>
              <a:t>vessel</a:t>
            </a:r>
            <a:r>
              <a:rPr lang="de-DE" sz="2400" b="1" spc="-1" dirty="0">
                <a:solidFill>
                  <a:srgbClr val="000000"/>
                </a:solidFill>
                <a:latin typeface="Garamond"/>
                <a:ea typeface="ＭＳ Ｐゴシック"/>
              </a:rPr>
              <a:t> </a:t>
            </a:r>
            <a:r>
              <a:rPr lang="de-DE" sz="2400" b="1" spc="-1" dirty="0" err="1">
                <a:solidFill>
                  <a:srgbClr val="000000"/>
                </a:solidFill>
                <a:latin typeface="Garamond"/>
                <a:ea typeface="ＭＳ Ｐゴシック"/>
              </a:rPr>
              <a:t>damage</a:t>
            </a:r>
            <a:r>
              <a:rPr lang="de-DE" sz="2400" b="1" spc="-1" dirty="0">
                <a:solidFill>
                  <a:srgbClr val="000000"/>
                </a:solidFill>
                <a:latin typeface="Garamond"/>
                <a:ea typeface="ＭＳ Ｐゴシック"/>
              </a:rPr>
              <a:t> </a:t>
            </a:r>
            <a:endParaRPr lang="de-DE" sz="2400" b="1" spc="-1" dirty="0">
              <a:latin typeface="Arial"/>
            </a:endParaRPr>
          </a:p>
        </p:txBody>
      </p:sp>
      <p:sp>
        <p:nvSpPr>
          <p:cNvPr id="10" name="Textfeld 9">
            <a:extLst>
              <a:ext uri="{FF2B5EF4-FFF2-40B4-BE49-F238E27FC236}">
                <a16:creationId xmlns:a16="http://schemas.microsoft.com/office/drawing/2014/main" id="{8187D080-ADDF-4339-B0DF-5933FFD05A91}"/>
              </a:ext>
            </a:extLst>
          </p:cNvPr>
          <p:cNvSpPr txBox="1"/>
          <p:nvPr/>
        </p:nvSpPr>
        <p:spPr>
          <a:xfrm>
            <a:off x="208961" y="6493543"/>
            <a:ext cx="6146276" cy="800219"/>
          </a:xfrm>
          <a:prstGeom prst="rect">
            <a:avLst/>
          </a:prstGeom>
          <a:noFill/>
        </p:spPr>
        <p:txBody>
          <a:bodyPr wrap="square" rtlCol="0">
            <a:spAutoFit/>
          </a:bodyPr>
          <a:lstStyle/>
          <a:p>
            <a:r>
              <a:rPr lang="de-AT" sz="1000" dirty="0"/>
              <a:t>Van </a:t>
            </a:r>
            <a:r>
              <a:rPr lang="de-AT" sz="1000" dirty="0" err="1"/>
              <a:t>Varik</a:t>
            </a:r>
            <a:r>
              <a:rPr lang="de-AT" sz="1000" dirty="0"/>
              <a:t> et al. Front Genet 2012</a:t>
            </a:r>
          </a:p>
          <a:p>
            <a:pPr lvl="1"/>
            <a:endParaRPr lang="de-AT" dirty="0"/>
          </a:p>
          <a:p>
            <a:pPr lvl="1"/>
            <a:endParaRPr lang="de-AT" dirty="0"/>
          </a:p>
        </p:txBody>
      </p:sp>
      <p:pic>
        <p:nvPicPr>
          <p:cNvPr id="11" name="Grafik 10">
            <a:extLst>
              <a:ext uri="{FF2B5EF4-FFF2-40B4-BE49-F238E27FC236}">
                <a16:creationId xmlns:a16="http://schemas.microsoft.com/office/drawing/2014/main" id="{4553B197-E25F-46CE-961E-63935E80F3C5}"/>
              </a:ext>
            </a:extLst>
          </p:cNvPr>
          <p:cNvPicPr>
            <a:picLocks noChangeAspect="1"/>
          </p:cNvPicPr>
          <p:nvPr/>
        </p:nvPicPr>
        <p:blipFill rotWithShape="1">
          <a:blip r:embed="rId5"/>
          <a:srcRect l="49149" t="5203" r="8588"/>
          <a:stretch/>
        </p:blipFill>
        <p:spPr>
          <a:xfrm>
            <a:off x="6355237" y="2375721"/>
            <a:ext cx="4033903" cy="3021660"/>
          </a:xfrm>
          <a:prstGeom prst="rect">
            <a:avLst/>
          </a:prstGeom>
        </p:spPr>
      </p:pic>
      <p:pic>
        <p:nvPicPr>
          <p:cNvPr id="14" name="Audio 13">
            <a:hlinkClick r:id="" action="ppaction://media"/>
            <a:extLst>
              <a:ext uri="{FF2B5EF4-FFF2-40B4-BE49-F238E27FC236}">
                <a16:creationId xmlns:a16="http://schemas.microsoft.com/office/drawing/2014/main" id="{19DFEB26-ADBF-4DA2-BE0F-008CFEF128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317058861"/>
      </p:ext>
    </p:extLst>
  </p:cSld>
  <p:clrMapOvr>
    <a:masterClrMapping/>
  </p:clrMapOvr>
  <mc:AlternateContent xmlns:mc="http://schemas.openxmlformats.org/markup-compatibility/2006">
    <mc:Choice xmlns:p14="http://schemas.microsoft.com/office/powerpoint/2010/main" Requires="p14">
      <p:transition spd="slow" p14:dur="2000" advTm="27270"/>
    </mc:Choice>
    <mc:Fallback>
      <p:transition spd="slow" advTm="27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A8C87503-154C-44EE-90A2-B8C0013C76BE}"/>
              </a:ext>
            </a:extLst>
          </p:cNvPr>
          <p:cNvPicPr>
            <a:picLocks noChangeAspect="1"/>
          </p:cNvPicPr>
          <p:nvPr/>
        </p:nvPicPr>
        <p:blipFill>
          <a:blip r:embed="rId4"/>
          <a:stretch>
            <a:fillRect/>
          </a:stretch>
        </p:blipFill>
        <p:spPr>
          <a:xfrm>
            <a:off x="1220220" y="1560051"/>
            <a:ext cx="8504441" cy="4578102"/>
          </a:xfrm>
          <a:prstGeom prst="rect">
            <a:avLst/>
          </a:prstGeom>
        </p:spPr>
      </p:pic>
      <p:sp>
        <p:nvSpPr>
          <p:cNvPr id="3" name="TextShape 2">
            <a:extLst>
              <a:ext uri="{FF2B5EF4-FFF2-40B4-BE49-F238E27FC236}">
                <a16:creationId xmlns:a16="http://schemas.microsoft.com/office/drawing/2014/main" id="{0C49E435-BCFB-4FA8-985B-155C92B72458}"/>
              </a:ext>
            </a:extLst>
          </p:cNvPr>
          <p:cNvSpPr txBox="1"/>
          <p:nvPr/>
        </p:nvSpPr>
        <p:spPr>
          <a:xfrm>
            <a:off x="856633" y="188640"/>
            <a:ext cx="5399788"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Pulse </a:t>
            </a:r>
            <a:r>
              <a:rPr lang="de-DE" sz="2800" b="1" spc="-1" dirty="0" err="1">
                <a:solidFill>
                  <a:srgbClr val="000000"/>
                </a:solidFill>
                <a:latin typeface="Garamond"/>
                <a:ea typeface="ＭＳ Ｐゴシック"/>
              </a:rPr>
              <a:t>wave</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and</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arterial</a:t>
            </a:r>
            <a:r>
              <a:rPr lang="de-DE" sz="2800" b="1" spc="-1" dirty="0">
                <a:solidFill>
                  <a:srgbClr val="000000"/>
                </a:solidFill>
                <a:latin typeface="Garamond"/>
                <a:ea typeface="ＭＳ Ｐゴシック"/>
              </a:rPr>
              <a:t> </a:t>
            </a:r>
            <a:r>
              <a:rPr lang="de-DE" sz="2800" b="1" spc="-1" dirty="0" err="1">
                <a:solidFill>
                  <a:srgbClr val="000000"/>
                </a:solidFill>
                <a:latin typeface="Garamond"/>
                <a:ea typeface="ＭＳ Ｐゴシック"/>
              </a:rPr>
              <a:t>stiffening</a:t>
            </a:r>
            <a:endParaRPr lang="de-DE" sz="2800" b="1" spc="-1" dirty="0">
              <a:solidFill>
                <a:srgbClr val="000000"/>
              </a:solidFill>
              <a:latin typeface="Garamond"/>
              <a:ea typeface="ＭＳ Ｐゴシック"/>
            </a:endParaRPr>
          </a:p>
        </p:txBody>
      </p:sp>
      <p:sp>
        <p:nvSpPr>
          <p:cNvPr id="4" name="Textfeld 3">
            <a:extLst>
              <a:ext uri="{FF2B5EF4-FFF2-40B4-BE49-F238E27FC236}">
                <a16:creationId xmlns:a16="http://schemas.microsoft.com/office/drawing/2014/main" id="{983377D6-BFE7-45E8-98A2-B0A6C76AB377}"/>
              </a:ext>
            </a:extLst>
          </p:cNvPr>
          <p:cNvSpPr txBox="1"/>
          <p:nvPr/>
        </p:nvSpPr>
        <p:spPr>
          <a:xfrm>
            <a:off x="208961" y="6493543"/>
            <a:ext cx="6146276" cy="800219"/>
          </a:xfrm>
          <a:prstGeom prst="rect">
            <a:avLst/>
          </a:prstGeom>
          <a:noFill/>
        </p:spPr>
        <p:txBody>
          <a:bodyPr wrap="square" rtlCol="0">
            <a:spAutoFit/>
          </a:bodyPr>
          <a:lstStyle/>
          <a:p>
            <a:r>
              <a:rPr lang="de-AT" sz="1000" dirty="0"/>
              <a:t>Van </a:t>
            </a:r>
            <a:r>
              <a:rPr lang="de-AT" sz="1000" dirty="0" err="1"/>
              <a:t>Varik</a:t>
            </a:r>
            <a:r>
              <a:rPr lang="de-AT" sz="1000" dirty="0"/>
              <a:t> et al. Front Genet 2012</a:t>
            </a:r>
          </a:p>
          <a:p>
            <a:pPr lvl="1"/>
            <a:endParaRPr lang="de-AT" dirty="0"/>
          </a:p>
          <a:p>
            <a:pPr lvl="1"/>
            <a:endParaRPr lang="de-AT" dirty="0"/>
          </a:p>
        </p:txBody>
      </p:sp>
      <p:pic>
        <p:nvPicPr>
          <p:cNvPr id="7" name="Audio 6">
            <a:hlinkClick r:id="" action="ppaction://media"/>
            <a:extLst>
              <a:ext uri="{FF2B5EF4-FFF2-40B4-BE49-F238E27FC236}">
                <a16:creationId xmlns:a16="http://schemas.microsoft.com/office/drawing/2014/main" id="{2706F413-9F31-4443-90A8-603C1539C29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92856953"/>
      </p:ext>
    </p:extLst>
  </p:cSld>
  <p:clrMapOvr>
    <a:masterClrMapping/>
  </p:clrMapOvr>
  <mc:AlternateContent xmlns:mc="http://schemas.openxmlformats.org/markup-compatibility/2006">
    <mc:Choice xmlns:p14="http://schemas.microsoft.com/office/powerpoint/2010/main" Requires="p14">
      <p:transition spd="slow" p14:dur="2000" advTm="10064"/>
    </mc:Choice>
    <mc:Fallback>
      <p:transition spd="slow" advTm="10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DAB1F9EF-F5C4-414B-86B1-A10576E312D9}"/>
              </a:ext>
            </a:extLst>
          </p:cNvPr>
          <p:cNvPicPr>
            <a:picLocks noChangeAspect="1"/>
          </p:cNvPicPr>
          <p:nvPr/>
        </p:nvPicPr>
        <p:blipFill rotWithShape="1">
          <a:blip r:embed="rId4"/>
          <a:srcRect l="7663" t="18407" r="14338" b="4575"/>
          <a:stretch/>
        </p:blipFill>
        <p:spPr>
          <a:xfrm>
            <a:off x="770214" y="4250081"/>
            <a:ext cx="3268493" cy="2419279"/>
          </a:xfrm>
          <a:prstGeom prst="rect">
            <a:avLst/>
          </a:prstGeom>
        </p:spPr>
      </p:pic>
      <p:pic>
        <p:nvPicPr>
          <p:cNvPr id="3" name="Grafik 2">
            <a:extLst>
              <a:ext uri="{FF2B5EF4-FFF2-40B4-BE49-F238E27FC236}">
                <a16:creationId xmlns:a16="http://schemas.microsoft.com/office/drawing/2014/main" id="{4A8A4C23-A482-4472-86C8-4EE598515517}"/>
              </a:ext>
            </a:extLst>
          </p:cNvPr>
          <p:cNvPicPr>
            <a:picLocks noChangeAspect="1"/>
          </p:cNvPicPr>
          <p:nvPr/>
        </p:nvPicPr>
        <p:blipFill>
          <a:blip r:embed="rId5"/>
          <a:stretch>
            <a:fillRect/>
          </a:stretch>
        </p:blipFill>
        <p:spPr>
          <a:xfrm>
            <a:off x="856634" y="1478817"/>
            <a:ext cx="3095654" cy="2320566"/>
          </a:xfrm>
          <a:prstGeom prst="rect">
            <a:avLst/>
          </a:prstGeom>
        </p:spPr>
      </p:pic>
      <p:sp>
        <p:nvSpPr>
          <p:cNvPr id="4" name="TextShape 2">
            <a:extLst>
              <a:ext uri="{FF2B5EF4-FFF2-40B4-BE49-F238E27FC236}">
                <a16:creationId xmlns:a16="http://schemas.microsoft.com/office/drawing/2014/main" id="{C8D0D471-24A9-4E21-85D0-3733F4C94466}"/>
              </a:ext>
            </a:extLst>
          </p:cNvPr>
          <p:cNvSpPr txBox="1"/>
          <p:nvPr/>
        </p:nvSpPr>
        <p:spPr>
          <a:xfrm>
            <a:off x="856633" y="188640"/>
            <a:ext cx="7289077" cy="922320"/>
          </a:xfrm>
          <a:prstGeom prst="rect">
            <a:avLst/>
          </a:prstGeom>
          <a:solidFill>
            <a:schemeClr val="accent1">
              <a:lumMod val="40000"/>
              <a:lumOff val="60000"/>
            </a:schemeClr>
          </a:solidFill>
          <a:ln>
            <a:noFill/>
          </a:ln>
        </p:spPr>
        <p:txBody>
          <a:bodyPr anchor="ctr"/>
          <a:lstStyle/>
          <a:p>
            <a:pPr>
              <a:lnSpc>
                <a:spcPct val="100000"/>
              </a:lnSpc>
            </a:pPr>
            <a:r>
              <a:rPr lang="de-DE" sz="2800" b="1" spc="-1" dirty="0">
                <a:solidFill>
                  <a:srgbClr val="000000"/>
                </a:solidFill>
                <a:latin typeface="Garamond"/>
                <a:ea typeface="ＭＳ Ｐゴシック"/>
              </a:rPr>
              <a:t>Ultrasound – </a:t>
            </a:r>
            <a:r>
              <a:rPr lang="de-DE" sz="2800" b="1" spc="-1" dirty="0" err="1">
                <a:solidFill>
                  <a:srgbClr val="000000"/>
                </a:solidFill>
                <a:latin typeface="Garamond"/>
                <a:ea typeface="ＭＳ Ｐゴシック"/>
              </a:rPr>
              <a:t>Transcranial</a:t>
            </a:r>
            <a:r>
              <a:rPr lang="de-DE" sz="2800" b="1" spc="-1" dirty="0">
                <a:solidFill>
                  <a:srgbClr val="000000"/>
                </a:solidFill>
                <a:latin typeface="Garamond"/>
                <a:ea typeface="ＭＳ Ｐゴシック"/>
              </a:rPr>
              <a:t> Doppler / Duplex </a:t>
            </a:r>
            <a:r>
              <a:rPr lang="de-DE" sz="2800" b="1" spc="-1" dirty="0" err="1">
                <a:solidFill>
                  <a:srgbClr val="000000"/>
                </a:solidFill>
                <a:latin typeface="Garamond"/>
                <a:ea typeface="ＭＳ Ｐゴシック"/>
              </a:rPr>
              <a:t>Sonography</a:t>
            </a:r>
            <a:r>
              <a:rPr lang="de-DE" sz="2800" b="1" spc="-1" dirty="0">
                <a:solidFill>
                  <a:srgbClr val="000000"/>
                </a:solidFill>
                <a:latin typeface="Garamond"/>
                <a:ea typeface="ＭＳ Ｐゴシック"/>
              </a:rPr>
              <a:t> (TCD)</a:t>
            </a:r>
          </a:p>
        </p:txBody>
      </p:sp>
      <p:pic>
        <p:nvPicPr>
          <p:cNvPr id="5" name="Picture 2">
            <a:extLst>
              <a:ext uri="{FF2B5EF4-FFF2-40B4-BE49-F238E27FC236}">
                <a16:creationId xmlns:a16="http://schemas.microsoft.com/office/drawing/2014/main" id="{B022E16F-E8C0-47A4-90C3-27EDBEE725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4765" t="37794" r="28835" b="30371"/>
          <a:stretch/>
        </p:blipFill>
        <p:spPr bwMode="auto">
          <a:xfrm>
            <a:off x="5787874" y="2416130"/>
            <a:ext cx="3575720" cy="3449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ustomShape 3">
            <a:extLst>
              <a:ext uri="{FF2B5EF4-FFF2-40B4-BE49-F238E27FC236}">
                <a16:creationId xmlns:a16="http://schemas.microsoft.com/office/drawing/2014/main" id="{93A2DBA0-A827-47B2-A320-B36C961C14EF}"/>
              </a:ext>
            </a:extLst>
          </p:cNvPr>
          <p:cNvSpPr/>
          <p:nvPr/>
        </p:nvSpPr>
        <p:spPr>
          <a:xfrm>
            <a:off x="5422193" y="1781934"/>
            <a:ext cx="4307082" cy="456120"/>
          </a:xfrm>
          <a:prstGeom prst="rect">
            <a:avLst/>
          </a:prstGeom>
          <a:solidFill>
            <a:schemeClr val="accent5">
              <a:lumMod val="60000"/>
              <a:lumOff val="40000"/>
            </a:schemeClr>
          </a:solidFill>
          <a:ln w="9360">
            <a:solidFill>
              <a:schemeClr val="tx1"/>
            </a:solidFill>
            <a:miter/>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de-DE" sz="2400" b="1" spc="-1" dirty="0">
                <a:solidFill>
                  <a:srgbClr val="000000"/>
                </a:solidFill>
                <a:latin typeface="Garamond"/>
                <a:ea typeface="ＭＳ Ｐゴシック"/>
              </a:rPr>
              <a:t>Middle cerebral </a:t>
            </a:r>
            <a:r>
              <a:rPr lang="de-DE" sz="2400" b="1" spc="-1" dirty="0" err="1">
                <a:solidFill>
                  <a:srgbClr val="000000"/>
                </a:solidFill>
                <a:latin typeface="Garamond"/>
                <a:ea typeface="ＭＳ Ｐゴシック"/>
              </a:rPr>
              <a:t>artery</a:t>
            </a:r>
            <a:r>
              <a:rPr lang="de-DE" sz="2400" b="1" spc="-1" dirty="0">
                <a:solidFill>
                  <a:srgbClr val="000000"/>
                </a:solidFill>
                <a:latin typeface="Garamond"/>
                <a:ea typeface="ＭＳ Ｐゴシック"/>
              </a:rPr>
              <a:t> (MCA)</a:t>
            </a:r>
            <a:endParaRPr lang="de-DE" sz="2400" b="1" spc="-1" dirty="0">
              <a:latin typeface="Arial"/>
            </a:endParaRPr>
          </a:p>
        </p:txBody>
      </p:sp>
      <p:pic>
        <p:nvPicPr>
          <p:cNvPr id="7" name="Audio 6">
            <a:hlinkClick r:id="" action="ppaction://media"/>
            <a:extLst>
              <a:ext uri="{FF2B5EF4-FFF2-40B4-BE49-F238E27FC236}">
                <a16:creationId xmlns:a16="http://schemas.microsoft.com/office/drawing/2014/main" id="{0930AE22-BA6C-43B2-95E4-1F8DA8EBFD7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96831719"/>
      </p:ext>
    </p:extLst>
  </p:cSld>
  <p:clrMapOvr>
    <a:masterClrMapping/>
  </p:clrMapOvr>
  <mc:AlternateContent xmlns:mc="http://schemas.openxmlformats.org/markup-compatibility/2006">
    <mc:Choice xmlns:p14="http://schemas.microsoft.com/office/powerpoint/2010/main" Requires="p14">
      <p:transition spd="slow" p14:dur="2000" advTm="11852"/>
    </mc:Choice>
    <mc:Fallback>
      <p:transition spd="slow" advTm="118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5"/>
</p:tagLst>
</file>

<file path=ppt/tags/tag2.xml><?xml version="1.0" encoding="utf-8"?>
<p:tagLst xmlns:a="http://schemas.openxmlformats.org/drawingml/2006/main" xmlns:r="http://schemas.openxmlformats.org/officeDocument/2006/relationships" xmlns:p="http://schemas.openxmlformats.org/presentationml/2006/main">
  <p:tag name="TIMING" val="|2.2"/>
</p:tagLst>
</file>

<file path=ppt/tags/tag3.xml><?xml version="1.0" encoding="utf-8"?>
<p:tagLst xmlns:a="http://schemas.openxmlformats.org/drawingml/2006/main" xmlns:r="http://schemas.openxmlformats.org/officeDocument/2006/relationships" xmlns:p="http://schemas.openxmlformats.org/presentationml/2006/main">
  <p:tag name="TIMING" val="|11.5"/>
</p:tagLst>
</file>

<file path=ppt/tags/tag4.xml><?xml version="1.0" encoding="utf-8"?>
<p:tagLst xmlns:a="http://schemas.openxmlformats.org/drawingml/2006/main" xmlns:r="http://schemas.openxmlformats.org/officeDocument/2006/relationships" xmlns:p="http://schemas.openxmlformats.org/presentationml/2006/main">
  <p:tag name="TIMING" val="|15.1"/>
</p:tagLst>
</file>

<file path=ppt/tags/tag5.xml><?xml version="1.0" encoding="utf-8"?>
<p:tagLst xmlns:a="http://schemas.openxmlformats.org/drawingml/2006/main" xmlns:r="http://schemas.openxmlformats.org/officeDocument/2006/relationships" xmlns:p="http://schemas.openxmlformats.org/presentationml/2006/main">
  <p:tag name="TIMING" val="|16.9"/>
</p:tagLst>
</file>

<file path=ppt/tags/tag6.xml><?xml version="1.0" encoding="utf-8"?>
<p:tagLst xmlns:a="http://schemas.openxmlformats.org/drawingml/2006/main" xmlns:r="http://schemas.openxmlformats.org/officeDocument/2006/relationships" xmlns:p="http://schemas.openxmlformats.org/presentationml/2006/main">
  <p:tag name="TIMING" val="|19.3"/>
</p:tagLst>
</file>

<file path=ppt/tags/tag7.xml><?xml version="1.0" encoding="utf-8"?>
<p:tagLst xmlns:a="http://schemas.openxmlformats.org/drawingml/2006/main" xmlns:r="http://schemas.openxmlformats.org/officeDocument/2006/relationships" xmlns:p="http://schemas.openxmlformats.org/presentationml/2006/main">
  <p:tag name="TIMING" val="|0.8"/>
</p:tagLst>
</file>

<file path=ppt/tags/tag8.xml><?xml version="1.0" encoding="utf-8"?>
<p:tagLst xmlns:a="http://schemas.openxmlformats.org/drawingml/2006/main" xmlns:r="http://schemas.openxmlformats.org/officeDocument/2006/relationships" xmlns:p="http://schemas.openxmlformats.org/presentationml/2006/main">
  <p:tag name="TIMING" val="|32.4"/>
</p:tagLst>
</file>

<file path=ppt/theme/theme1.xml><?xml version="1.0" encoding="utf-8"?>
<a:theme xmlns:a="http://schemas.openxmlformats.org/drawingml/2006/main" name="3_Facette">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StartDate xmlns="http://schemas.microsoft.com/sharepoint/v3" xsi:nil="true"/>
    <PublishingExpirationDate xmlns="http://schemas.microsoft.com/sharepoint/v3" xsi:nil="true"/>
    <Keyword xmlns="f92ec548-c5d1-4f40-b754-cf9c33bb80a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0ADE1DBA7BB31F47B47CDCF03A23D083" ma:contentTypeVersion="2" ma:contentTypeDescription="Ein neues Dokument erstellen." ma:contentTypeScope="" ma:versionID="902bf1c5299abf02b14ad2c7780aa871">
  <xsd:schema xmlns:xsd="http://www.w3.org/2001/XMLSchema" xmlns:xs="http://www.w3.org/2001/XMLSchema" xmlns:p="http://schemas.microsoft.com/office/2006/metadata/properties" xmlns:ns1="http://schemas.microsoft.com/sharepoint/v3" xmlns:ns2="f92ec548-c5d1-4f40-b754-cf9c33bb80ac" targetNamespace="http://schemas.microsoft.com/office/2006/metadata/properties" ma:root="true" ma:fieldsID="78d0caf2e9ef69ce59832a1e286d239c" ns1:_="" ns2:_="">
    <xsd:import namespace="http://schemas.microsoft.com/sharepoint/v3"/>
    <xsd:import namespace="f92ec548-c5d1-4f40-b754-cf9c33bb80ac"/>
    <xsd:element name="properties">
      <xsd:complexType>
        <xsd:sequence>
          <xsd:element name="documentManagement">
            <xsd:complexType>
              <xsd:all>
                <xsd:element ref="ns1:PublishingStartDate" minOccurs="0"/>
                <xsd:element ref="ns1:PublishingExpirationDate" minOccurs="0"/>
                <xsd:element ref="ns2:SharedWithUsers" minOccurs="0"/>
                <xsd:element ref="ns2:Keywor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hidden="true"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92ec548-c5d1-4f40-b754-cf9c33bb80ac"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eyword" ma:index="11" nillable="true" ma:displayName="Keyword" ma:internalName="Keyword">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14DCE18-3A4C-4A6A-A298-D9DF88065D0C}">
  <ds:schemaRefs>
    <ds:schemaRef ds:uri="http://schemas.microsoft.com/office/2006/metadata/properties"/>
    <ds:schemaRef ds:uri="http://schemas.microsoft.com/office/2006/documentManagement/types"/>
    <ds:schemaRef ds:uri="http://schemas.microsoft.com/sharepoint/v3"/>
    <ds:schemaRef ds:uri="http://purl.org/dc/terms/"/>
    <ds:schemaRef ds:uri="http://schemas.openxmlformats.org/package/2006/metadata/core-properties"/>
    <ds:schemaRef ds:uri="http://purl.org/dc/dcmitype/"/>
    <ds:schemaRef ds:uri="http://schemas.microsoft.com/office/infopath/2007/PartnerControls"/>
    <ds:schemaRef ds:uri="f92ec548-c5d1-4f40-b754-cf9c33bb80ac"/>
    <ds:schemaRef ds:uri="http://purl.org/dc/elements/1.1/"/>
    <ds:schemaRef ds:uri="http://www.w3.org/XML/1998/namespace"/>
  </ds:schemaRefs>
</ds:datastoreItem>
</file>

<file path=customXml/itemProps2.xml><?xml version="1.0" encoding="utf-8"?>
<ds:datastoreItem xmlns:ds="http://schemas.openxmlformats.org/officeDocument/2006/customXml" ds:itemID="{C8E2CA94-C441-4CB1-B8B2-5BC6D1A3C5B7}">
  <ds:schemaRefs>
    <ds:schemaRef ds:uri="http://schemas.microsoft.com/sharepoint/v3/contenttype/forms"/>
  </ds:schemaRefs>
</ds:datastoreItem>
</file>

<file path=customXml/itemProps3.xml><?xml version="1.0" encoding="utf-8"?>
<ds:datastoreItem xmlns:ds="http://schemas.openxmlformats.org/officeDocument/2006/customXml" ds:itemID="{A52B0A6F-BB45-4BB9-877D-62611E6B74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f92ec548-c5d1-4f40-b754-cf9c33bb80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691</Words>
  <Application>Microsoft Office PowerPoint</Application>
  <PresentationFormat>Breitbild</PresentationFormat>
  <Paragraphs>139</Paragraphs>
  <Slides>28</Slides>
  <Notes>7</Notes>
  <HiddenSlides>0</HiddenSlides>
  <MMClips>28</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28</vt:i4>
      </vt:variant>
    </vt:vector>
  </HeadingPairs>
  <TitlesOfParts>
    <vt:vector size="36" baseType="lpstr">
      <vt:lpstr>Arial</vt:lpstr>
      <vt:lpstr>Calibri</vt:lpstr>
      <vt:lpstr>Garamond</vt:lpstr>
      <vt:lpstr>Times New Roman</vt:lpstr>
      <vt:lpstr>Trebuchet MS</vt:lpstr>
      <vt:lpstr>Wingdings</vt:lpstr>
      <vt:lpstr>Wingdings 3</vt:lpstr>
      <vt:lpstr>3_Facette</vt:lpstr>
      <vt:lpstr>Intracranial pulsatility  and  cerebral white matter hyperintensity burden  in a  community-dwelling elderly population </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Gollner, Sylvia</dc:creator>
  <cp:lastModifiedBy>Markus Kneihsl</cp:lastModifiedBy>
  <cp:revision>147</cp:revision>
  <cp:lastPrinted>2020-05-06T09:34:24Z</cp:lastPrinted>
  <dcterms:created xsi:type="dcterms:W3CDTF">2019-09-27T07:15:26Z</dcterms:created>
  <dcterms:modified xsi:type="dcterms:W3CDTF">2021-09-29T11:13:31Z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0x0101000ADE1DBA7BB31F47B47CDCF03A23D083</vt:lpwstr>
  </property>
</Properties>
</file>